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7" r:id="rId3"/>
    <p:sldId id="272" r:id="rId4"/>
    <p:sldId id="258" r:id="rId5"/>
    <p:sldId id="273" r:id="rId6"/>
    <p:sldId id="271" r:id="rId7"/>
    <p:sldId id="266" r:id="rId8"/>
    <p:sldId id="262" r:id="rId9"/>
    <p:sldId id="270" r:id="rId10"/>
    <p:sldId id="268" r:id="rId11"/>
    <p:sldId id="265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1pPr>
    <a:lvl2pPr marL="457200" lvl="1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2pPr>
    <a:lvl3pPr marL="914400" lvl="2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3pPr>
    <a:lvl4pPr marL="1371600" lvl="3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4pPr>
    <a:lvl5pPr marL="1828800" lvl="4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5pPr>
    <a:lvl6pPr marL="2286000" lvl="5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6pPr>
    <a:lvl7pPr marL="2743200" lvl="6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7pPr>
    <a:lvl8pPr marL="3200400" lvl="7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8pPr>
    <a:lvl9pPr marL="3657600" lvl="8" indent="0" algn="l" defTabSz="914400" eaLnBrk="1" fontAlgn="base" latinLnBrk="0" hangingPunct="1">
      <a:spcBef>
        <a:spcPct val="50000"/>
      </a:spcBef>
      <a:spcAft>
        <a:spcPct val="0"/>
      </a:spcAft>
      <a:buNone/>
      <a:defRPr sz="3200" b="1" i="0" u="none" kern="1200" baseline="0">
        <a:solidFill>
          <a:srgbClr val="FF3300"/>
        </a:solidFill>
        <a:latin typeface="Arial" pitchFamily="34" charset="0"/>
        <a:ea typeface="宋体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页眉占位符 716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>
              <a:buNone/>
            </a:pPr>
            <a:endParaRPr lang="zh-CN" sz="1200" b="0" u="none"/>
          </a:p>
        </p:txBody>
      </p:sp>
      <p:sp>
        <p:nvSpPr>
          <p:cNvPr id="7171" name="日期占位符 717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>
              <a:buNone/>
            </a:pPr>
            <a:endParaRPr lang="zh-CN" altLang="en-US" sz="1200" b="0" u="none"/>
          </a:p>
        </p:txBody>
      </p:sp>
      <p:sp>
        <p:nvSpPr>
          <p:cNvPr id="7172" name="幻灯片图像占位符 7171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3" name="文本占位符 717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74" name="页脚占位符 717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>
              <a:buNone/>
            </a:pPr>
            <a:endParaRPr lang="zh-CN" sz="1200" b="0" u="none"/>
          </a:p>
        </p:txBody>
      </p:sp>
      <p:sp>
        <p:nvSpPr>
          <p:cNvPr id="7175" name="灯片编号占位符 717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>
              <a:buNone/>
            </a:pPr>
            <a:fld id="{9A0DB2DC-4C9A-4742-B13C-FB6460FD3503}" type="slidenum">
              <a:rPr lang="zh-CN" sz="1200" b="0" u="none" dirty="0"/>
            </a:fld>
            <a:endParaRPr lang="zh-CN" sz="1200" b="0" u="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6385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>
              <a:buNone/>
            </a:pPr>
            <a:fld id="{9A0DB2DC-4C9A-4742-B13C-FB6460FD3503}" type="slidenum">
              <a:rPr lang="zh-CN" sz="1200" b="0" u="none" dirty="0"/>
            </a:fld>
            <a:endParaRPr lang="zh-CN" sz="1200" b="0" u="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2AE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剪去对角的矩形 8"/>
          <p:cNvSpPr/>
          <p:nvPr/>
        </p:nvSpPr>
        <p:spPr>
          <a:xfrm>
            <a:off x="954088" y="736600"/>
            <a:ext cx="7434263" cy="5380038"/>
          </a:xfrm>
          <a:custGeom>
            <a:avLst/>
            <a:gdLst>
              <a:gd name="connsiteX0" fmla="*/ 0 w 9912627"/>
              <a:gd name="connsiteY0" fmla="*/ 0 h 5380383"/>
              <a:gd name="connsiteX1" fmla="*/ 8141244 w 9912627"/>
              <a:gd name="connsiteY1" fmla="*/ 0 h 5380383"/>
              <a:gd name="connsiteX2" fmla="*/ 9912627 w 9912627"/>
              <a:gd name="connsiteY2" fmla="*/ 1771383 h 5380383"/>
              <a:gd name="connsiteX3" fmla="*/ 9912627 w 9912627"/>
              <a:gd name="connsiteY3" fmla="*/ 5380383 h 5380383"/>
              <a:gd name="connsiteX4" fmla="*/ 9912627 w 9912627"/>
              <a:gd name="connsiteY4" fmla="*/ 5380383 h 5380383"/>
              <a:gd name="connsiteX5" fmla="*/ 1771383 w 9912627"/>
              <a:gd name="connsiteY5" fmla="*/ 5380383 h 5380383"/>
              <a:gd name="connsiteX6" fmla="*/ 0 w 9912627"/>
              <a:gd name="connsiteY6" fmla="*/ 3609000 h 5380383"/>
              <a:gd name="connsiteX7" fmla="*/ 0 w 9912627"/>
              <a:gd name="connsiteY7" fmla="*/ 0 h 5380383"/>
              <a:gd name="connsiteX0-1" fmla="*/ 0 w 9912627"/>
              <a:gd name="connsiteY0-2" fmla="*/ 0 h 5380383"/>
              <a:gd name="connsiteX1-3" fmla="*/ 8141244 w 9912627"/>
              <a:gd name="connsiteY1-4" fmla="*/ 0 h 5380383"/>
              <a:gd name="connsiteX2-5" fmla="*/ 9912627 w 9912627"/>
              <a:gd name="connsiteY2-6" fmla="*/ 1771383 h 5380383"/>
              <a:gd name="connsiteX3-7" fmla="*/ 9912627 w 9912627"/>
              <a:gd name="connsiteY3-8" fmla="*/ 5380383 h 5380383"/>
              <a:gd name="connsiteX4-9" fmla="*/ 9912627 w 9912627"/>
              <a:gd name="connsiteY4-10" fmla="*/ 5380383 h 5380383"/>
              <a:gd name="connsiteX5-11" fmla="*/ 1771383 w 9912627"/>
              <a:gd name="connsiteY5-12" fmla="*/ 5380383 h 5380383"/>
              <a:gd name="connsiteX6-13" fmla="*/ 13252 w 9912627"/>
              <a:gd name="connsiteY6-14" fmla="*/ 4761939 h 5380383"/>
              <a:gd name="connsiteX7-15" fmla="*/ 0 w 9912627"/>
              <a:gd name="connsiteY7-16" fmla="*/ 0 h 53803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912627" h="5380383">
                <a:moveTo>
                  <a:pt x="0" y="0"/>
                </a:moveTo>
                <a:lnTo>
                  <a:pt x="8141244" y="0"/>
                </a:lnTo>
                <a:lnTo>
                  <a:pt x="9912627" y="1771383"/>
                </a:lnTo>
                <a:lnTo>
                  <a:pt x="9912627" y="5380383"/>
                </a:lnTo>
                <a:lnTo>
                  <a:pt x="9912627" y="5380383"/>
                </a:lnTo>
                <a:lnTo>
                  <a:pt x="1771383" y="5380383"/>
                </a:lnTo>
                <a:lnTo>
                  <a:pt x="13252" y="4761939"/>
                </a:lnTo>
                <a:cubicBezTo>
                  <a:pt x="8835" y="3174626"/>
                  <a:pt x="4417" y="1587313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等腰三角形 12"/>
          <p:cNvSpPr/>
          <p:nvPr/>
        </p:nvSpPr>
        <p:spPr>
          <a:xfrm rot="13955813">
            <a:off x="6169025" y="1382713"/>
            <a:ext cx="2159000" cy="1174750"/>
          </a:xfrm>
          <a:prstGeom prst="triangl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直角三角形 13"/>
          <p:cNvSpPr/>
          <p:nvPr/>
        </p:nvSpPr>
        <p:spPr>
          <a:xfrm rot="3086570" flipV="1">
            <a:off x="961231" y="5480844"/>
            <a:ext cx="1335088" cy="66675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6" name="文本框 14"/>
          <p:cNvSpPr txBox="1"/>
          <p:nvPr/>
        </p:nvSpPr>
        <p:spPr>
          <a:xfrm rot="2691534">
            <a:off x="7243763" y="868363"/>
            <a:ext cx="1577975" cy="752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lnSpc>
                <a:spcPct val="130000"/>
              </a:lnSpc>
            </a:pPr>
            <a:r>
              <a:rPr lang="en-US" altLang="zh-CN" sz="3300">
                <a:solidFill>
                  <a:schemeClr val="bg1"/>
                </a:solidFill>
                <a:latin typeface="Arial" charset="0"/>
                <a:ea typeface="微软雅黑" pitchFamily="34" charset="-122"/>
              </a:rPr>
              <a:t>2016</a:t>
            </a:r>
            <a:endParaRPr lang="zh-CN" altLang="en-US" sz="3300" dirty="0">
              <a:solidFill>
                <a:schemeClr val="bg1"/>
              </a:solidFill>
              <a:latin typeface="Arial" charset="0"/>
              <a:ea typeface="微软雅黑" pitchFamily="34" charset="-122"/>
            </a:endParaRPr>
          </a:p>
        </p:txBody>
      </p:sp>
      <p:sp>
        <p:nvSpPr>
          <p:cNvPr id="13327" name="文本框 15"/>
          <p:cNvSpPr txBox="1"/>
          <p:nvPr/>
        </p:nvSpPr>
        <p:spPr>
          <a:xfrm rot="665565">
            <a:off x="1276350" y="665163"/>
            <a:ext cx="1471613" cy="30924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15000">
                <a:solidFill>
                  <a:schemeClr val="bg1"/>
                </a:solidFill>
                <a:latin typeface="Arial" charset="0"/>
                <a:ea typeface="微软雅黑" pitchFamily="34" charset="-122"/>
              </a:rPr>
              <a:t>“</a:t>
            </a:r>
            <a:endParaRPr lang="zh-CN" altLang="en-US" sz="15000" dirty="0">
              <a:solidFill>
                <a:schemeClr val="bg1"/>
              </a:solidFill>
              <a:latin typeface="Arial" charset="0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68400" y="4538663"/>
            <a:ext cx="680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9" name="文本框 17"/>
          <p:cNvSpPr txBox="1"/>
          <p:nvPr/>
        </p:nvSpPr>
        <p:spPr>
          <a:xfrm rot="881508">
            <a:off x="6761163" y="3384550"/>
            <a:ext cx="1136650" cy="30940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15000">
                <a:solidFill>
                  <a:schemeClr val="bg1"/>
                </a:solidFill>
                <a:latin typeface="Bauhaus 93" pitchFamily="82" charset="0"/>
                <a:ea typeface="微软雅黑" pitchFamily="34" charset="-122"/>
              </a:rPr>
              <a:t>”</a:t>
            </a:r>
            <a:endParaRPr lang="zh-CN" altLang="en-US" sz="15000" dirty="0">
              <a:solidFill>
                <a:schemeClr val="bg1"/>
              </a:solidFill>
              <a:latin typeface="Bauhaus 93" pitchFamily="82" charset="0"/>
              <a:ea typeface="微软雅黑" pitchFamily="34" charset="-122"/>
            </a:endParaRPr>
          </a:p>
        </p:txBody>
      </p:sp>
      <p:sp>
        <p:nvSpPr>
          <p:cNvPr id="13315" name="KSO_BT1"/>
          <p:cNvSpPr>
            <a:spLocks noGrp="1"/>
          </p:cNvSpPr>
          <p:nvPr>
            <p:ph type="ctrTitle"/>
          </p:nvPr>
        </p:nvSpPr>
        <p:spPr>
          <a:xfrm rot="-377850">
            <a:off x="1300163" y="3030538"/>
            <a:ext cx="6667500" cy="1001712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>
              <a:defRPr sz="3600"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None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>
              <a:buNone/>
            </a:pPr>
            <a:endParaRPr lang="zh-CN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None/>
            </a:pPr>
            <a:fld id="{9A0DB2DC-4C9A-4742-B13C-FB6460FD3503}" type="slidenum">
              <a:rPr lang="zh-CN" dirty="0"/>
            </a:fld>
            <a:endParaRPr lang="zh-CN"/>
          </a:p>
        </p:txBody>
      </p:sp>
      <p:sp>
        <p:nvSpPr>
          <p:cNvPr id="13319" name="KSO_BC1"/>
          <p:cNvSpPr>
            <a:spLocks noGrp="1"/>
          </p:cNvSpPr>
          <p:nvPr>
            <p:ph type="subTitle" idx="1"/>
          </p:nvPr>
        </p:nvSpPr>
        <p:spPr>
          <a:xfrm>
            <a:off x="1270000" y="4546600"/>
            <a:ext cx="6350000" cy="622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lvl="0" algn="ctr">
              <a:defRPr kern="1200"/>
            </a:lvl1pPr>
            <a:lvl2pPr lvl="1" algn="ctr">
              <a:buNone/>
              <a:defRPr kern="1200"/>
            </a:lvl2pPr>
            <a:lvl3pPr marL="514350" lvl="2" indent="-514350" algn="ctr">
              <a:buNone/>
              <a:defRPr kern="1200"/>
            </a:lvl3pPr>
            <a:lvl4pPr marL="771525" lvl="3" indent="-771525" algn="ctr">
              <a:buNone/>
              <a:defRPr kern="1200"/>
            </a:lvl4pPr>
            <a:lvl5pPr marL="1028700" lvl="4" indent="-1028700" algn="ctr">
              <a:buNone/>
              <a:defRPr kern="12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5405" indent="-65405"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>
              <a:buNone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>
              <a:buNone/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3"/>
            <a:ext cx="381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1" y="1244603"/>
            <a:ext cx="3820587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>
              <a:buNone/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>
              <a:buNone/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7" y="13763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7" y="22002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7" y="13763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7" y="22002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>
              <a:buNone/>
            </a:pP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>
              <a:buNone/>
            </a:pPr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>
              <a:buNone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>
              <a:buNone/>
            </a:pPr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None/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None/>
            </a:pPr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None/>
            </a:pPr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None/>
            </a:pPr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2AE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1022350" y="173038"/>
            <a:ext cx="7099300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buNone/>
            </a:pPr>
            <a:endParaRPr lang="zh-CN" altLang="en-US" dirty="0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>
              <a:buNone/>
            </a:pPr>
            <a:endParaRPr lang="zh-CN" dirty="0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buNone/>
            </a:pPr>
            <a:fld id="{9A0DB2DC-4C9A-4742-B13C-FB6460FD3503}" type="slidenum">
              <a:rPr lang="zh-CN" dirty="0"/>
            </a:fld>
            <a:endParaRPr lang="zh-CN" dirty="0"/>
          </a:p>
        </p:txBody>
      </p:sp>
      <p:sp>
        <p:nvSpPr>
          <p:cNvPr id="1031" name="KSO_BC1"/>
          <p:cNvSpPr>
            <a:spLocks noGrp="1"/>
          </p:cNvSpPr>
          <p:nvPr>
            <p:ph type="body" idx="1"/>
          </p:nvPr>
        </p:nvSpPr>
        <p:spPr>
          <a:xfrm>
            <a:off x="628650" y="1249363"/>
            <a:ext cx="8062913" cy="5106987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1032" name="文本框 8"/>
          <p:cNvSpPr txBox="1"/>
          <p:nvPr/>
        </p:nvSpPr>
        <p:spPr>
          <a:xfrm rot="665565">
            <a:off x="222250" y="-187325"/>
            <a:ext cx="363538" cy="63023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1" hangingPunct="1">
              <a:lnSpc>
                <a:spcPct val="130000"/>
              </a:lnSpc>
            </a:pPr>
            <a:r>
              <a:rPr lang="en-US" altLang="zh-CN" sz="15000">
                <a:solidFill>
                  <a:srgbClr val="02C6AA"/>
                </a:solidFill>
                <a:latin typeface="Arial" charset="0"/>
                <a:ea typeface="微软雅黑" pitchFamily="34" charset="-122"/>
              </a:rPr>
              <a:t>“</a:t>
            </a:r>
            <a:endParaRPr lang="zh-CN" altLang="en-US" sz="15000" dirty="0">
              <a:solidFill>
                <a:srgbClr val="02C6AA"/>
              </a:solidFill>
              <a:latin typeface="Arial" charset="0"/>
              <a:ea typeface="微软雅黑" pitchFamily="34" charset="-122"/>
            </a:endParaRPr>
          </a:p>
        </p:txBody>
      </p:sp>
      <p:sp>
        <p:nvSpPr>
          <p:cNvPr id="1033" name="文本框 9"/>
          <p:cNvSpPr txBox="1"/>
          <p:nvPr/>
        </p:nvSpPr>
        <p:spPr>
          <a:xfrm rot="881508" flipH="1">
            <a:off x="7864475" y="1176338"/>
            <a:ext cx="741363" cy="30940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15000">
                <a:solidFill>
                  <a:srgbClr val="02C6AA"/>
                </a:solidFill>
                <a:latin typeface="Bauhaus 93" pitchFamily="82" charset="0"/>
                <a:ea typeface="微软雅黑" pitchFamily="34" charset="-122"/>
              </a:rPr>
              <a:t>”</a:t>
            </a:r>
            <a:endParaRPr lang="zh-CN" altLang="en-US" sz="15000" dirty="0">
              <a:solidFill>
                <a:srgbClr val="02C6AA"/>
              </a:solidFill>
              <a:latin typeface="Bauhaus 93" pitchFamily="82" charset="0"/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bg1"/>
          </a:solidFill>
          <a:effectLst/>
          <a:latin typeface="+mj-ea"/>
          <a:ea typeface="+mj-ea"/>
          <a:cs typeface="+mj-cs"/>
        </a:defRPr>
      </a:lvl1pPr>
    </p:titleStyle>
    <p:bodyStyle>
      <a:lvl1pPr marL="65405" indent="0" algn="just" defTabSz="514350" rtl="0" eaLnBrk="1" latinLnBrk="0" hangingPunct="1">
        <a:lnSpc>
          <a:spcPct val="110000"/>
        </a:lnSpc>
        <a:spcBef>
          <a:spcPts val="1015"/>
        </a:spcBef>
        <a:spcAft>
          <a:spcPts val="0"/>
        </a:spcAft>
        <a:buClr>
          <a:schemeClr val="accent1"/>
        </a:buClr>
        <a:buSzPct val="70000"/>
        <a:buFontTx/>
        <a:buNone/>
        <a:defRPr sz="24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0" indent="0" algn="just" defTabSz="514350" rtl="0" eaLnBrk="1" latinLnBrk="0" hangingPunct="1">
        <a:lnSpc>
          <a:spcPct val="130000"/>
        </a:lnSpc>
        <a:spcBef>
          <a:spcPts val="0"/>
        </a:spcBef>
        <a:spcAft>
          <a:spcPts val="34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png"/><Relationship Id="rId7" Type="http://schemas.openxmlformats.org/officeDocument/2006/relationships/image" Target="../media/image18.wmf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1.bin"/><Relationship Id="rId11" Type="http://schemas.openxmlformats.org/officeDocument/2006/relationships/notesSlide" Target="../notesSlides/notesSlide1.xml"/><Relationship Id="rId10" Type="http://schemas.openxmlformats.org/officeDocument/2006/relationships/vmlDrawing" Target="../drawings/vmlDrawing4.v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6.jpeg"/><Relationship Id="rId7" Type="http://schemas.openxmlformats.org/officeDocument/2006/relationships/hyperlink" Target="http://image.baidu.com/i?ct=503316480&amp;z=41241952&amp;tn=baiduimagedetail&amp;word=&#25289;&#33832;&amp;in=14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oleObject" Target="../embeddings/oleObject2.bin"/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oleObject" Target="../embeddings/oleObject4.bin"/><Relationship Id="rId3" Type="http://schemas.openxmlformats.org/officeDocument/2006/relationships/image" Target="../media/image3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wmf"/><Relationship Id="rId8" Type="http://schemas.openxmlformats.org/officeDocument/2006/relationships/oleObject" Target="../embeddings/oleObject8.bin"/><Relationship Id="rId7" Type="http://schemas.openxmlformats.org/officeDocument/2006/relationships/image" Target="../media/image10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2.xml"/><Relationship Id="rId15" Type="http://schemas.openxmlformats.org/officeDocument/2006/relationships/audio" Target="../media/audio3.wav"/><Relationship Id="rId14" Type="http://schemas.openxmlformats.org/officeDocument/2006/relationships/image" Target="../media/image14.jpeg"/><Relationship Id="rId13" Type="http://schemas.openxmlformats.org/officeDocument/2006/relationships/image" Target="../media/image13.wmf"/><Relationship Id="rId12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10" Type="http://schemas.openxmlformats.org/officeDocument/2006/relationships/oleObject" Target="../embeddings/oleObject9.bin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6" descr="C:\Users\slyzuser\Desktop\caf0fa12559e77c32c2c535b27bb3e7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075" name="Text Box 8"/>
          <p:cNvSpPr txBox="1"/>
          <p:nvPr/>
        </p:nvSpPr>
        <p:spPr>
          <a:xfrm>
            <a:off x="714375" y="1187450"/>
            <a:ext cx="7715250" cy="4435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8800" b="1" u="none" dirty="0">
                <a:solidFill>
                  <a:srgbClr val="008000"/>
                </a:solidFill>
                <a:latin typeface="Arial" pitchFamily="34" charset="0"/>
                <a:ea typeface="宋体" pitchFamily="2" charset="-122"/>
              </a:rPr>
              <a:t>4.1</a:t>
            </a:r>
            <a:r>
              <a:rPr lang="zh-CN" altLang="en-US" sz="8800" b="1" u="none" dirty="0">
                <a:solidFill>
                  <a:srgbClr val="008000"/>
                </a:solidFill>
                <a:latin typeface="Arial" pitchFamily="34" charset="0"/>
                <a:ea typeface="宋体" pitchFamily="2" charset="-122"/>
              </a:rPr>
              <a:t>整式</a:t>
            </a:r>
            <a:endParaRPr lang="zh-CN" altLang="en-US" sz="8800" b="1" u="none" dirty="0">
              <a:solidFill>
                <a:srgbClr val="008000"/>
              </a:solidFill>
              <a:latin typeface="Arial" pitchFamily="34" charset="0"/>
              <a:ea typeface="宋体" pitchFamily="2" charset="-122"/>
            </a:endParaRPr>
          </a:p>
          <a:p>
            <a:pPr lvl="0" algn="ctr">
              <a:spcBef>
                <a:spcPct val="50000"/>
              </a:spcBef>
              <a:buNone/>
            </a:pPr>
            <a:r>
              <a:rPr lang="zh-CN" altLang="en-US" sz="6600" b="1" u="none" dirty="0">
                <a:solidFill>
                  <a:srgbClr val="008000"/>
                </a:solidFill>
                <a:latin typeface="宋体" pitchFamily="2" charset="-122"/>
                <a:ea typeface="宋体" pitchFamily="2" charset="-122"/>
              </a:rPr>
              <a:t>第一节  单项式</a:t>
            </a:r>
            <a:endParaRPr lang="zh-CN" altLang="en-US" sz="6600" b="1" u="none" dirty="0">
              <a:solidFill>
                <a:srgbClr val="008000"/>
              </a:solidFill>
              <a:latin typeface="宋体" pitchFamily="2" charset="-122"/>
              <a:ea typeface="宋体" pitchFamily="2" charset="-122"/>
            </a:endParaRPr>
          </a:p>
          <a:p>
            <a:pPr lvl="0" algn="ctr">
              <a:spcBef>
                <a:spcPct val="50000"/>
              </a:spcBef>
              <a:buNone/>
            </a:pPr>
            <a:endParaRPr lang="zh-CN" altLang="en-US" sz="6600" b="1" u="none" dirty="0">
              <a:solidFill>
                <a:srgbClr val="008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6" name="Line 9"/>
          <p:cNvSpPr/>
          <p:nvPr/>
        </p:nvSpPr>
        <p:spPr>
          <a:xfrm>
            <a:off x="2411413" y="2349500"/>
            <a:ext cx="1368425" cy="0"/>
          </a:xfrm>
          <a:prstGeom prst="line">
            <a:avLst/>
          </a:prstGeom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7" name="Line 10"/>
          <p:cNvSpPr/>
          <p:nvPr/>
        </p:nvSpPr>
        <p:spPr>
          <a:xfrm>
            <a:off x="1979613" y="2276475"/>
            <a:ext cx="2160587" cy="0"/>
          </a:xfrm>
          <a:prstGeom prst="line">
            <a:avLst/>
          </a:prstGeom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8" name="Text Box 12"/>
          <p:cNvSpPr txBox="1"/>
          <p:nvPr/>
        </p:nvSpPr>
        <p:spPr>
          <a:xfrm>
            <a:off x="1116013" y="4292600"/>
            <a:ext cx="2879725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>
              <a:spcBef>
                <a:spcPct val="50000"/>
              </a:spcBef>
              <a:buNone/>
            </a:pPr>
            <a:endParaRPr sz="1800" b="0" u="none" dirty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9" name="文本框 3078"/>
          <p:cNvSpPr txBox="1"/>
          <p:nvPr/>
        </p:nvSpPr>
        <p:spPr>
          <a:xfrm>
            <a:off x="468313" y="5589588"/>
            <a:ext cx="763270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>
              <a:spcBef>
                <a:spcPct val="50000"/>
              </a:spcBef>
              <a:buNone/>
            </a:pPr>
            <a:endParaRPr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5362" name="内容占位符 15361"/>
          <p:cNvSpPr>
            <a:spLocks noGrp="1" noRot="1"/>
          </p:cNvSpPr>
          <p:nvPr>
            <p:ph idx="1"/>
          </p:nvPr>
        </p:nvSpPr>
        <p:spPr>
          <a:ln/>
        </p:spPr>
        <p:txBody>
          <a:bodyPr/>
          <a:p>
            <a:pPr>
              <a:lnSpc>
                <a:spcPct val="80000"/>
              </a:lnSpc>
            </a:pPr>
            <a:r>
              <a:rPr lang="en-US" altLang="zh-CN" sz="1900" dirty="0"/>
              <a:t>.</a:t>
            </a:r>
            <a:r>
              <a:rPr lang="zh-CN" altLang="en-US" sz="1900" dirty="0"/>
              <a:t>下列说法或书写是否正确：</a:t>
            </a:r>
            <a:endParaRPr lang="zh-CN" altLang="en-US" sz="1900" dirty="0"/>
          </a:p>
          <a:p>
            <a:pPr>
              <a:lnSpc>
                <a:spcPct val="80000"/>
              </a:lnSpc>
              <a:buNone/>
            </a:pPr>
            <a:r>
              <a:rPr lang="zh-CN" altLang="en-US" sz="1900" dirty="0"/>
              <a:t>　   </a:t>
            </a:r>
            <a:r>
              <a:rPr lang="en-US" altLang="zh-CN" sz="1900" dirty="0"/>
              <a:t>①</a:t>
            </a:r>
            <a:r>
              <a:rPr lang="en-US" altLang="zh-CN" sz="1900"/>
              <a:t>1</a:t>
            </a:r>
            <a:r>
              <a:rPr lang="en-US" altLang="zh-CN" sz="1900">
                <a:latin typeface="Times New Roman" pitchFamily="18" charset="0"/>
              </a:rPr>
              <a:t>x</a:t>
            </a:r>
            <a:r>
              <a:rPr lang="en-US" altLang="zh-CN" sz="1900"/>
              <a:t>                         ②-1</a:t>
            </a:r>
            <a:r>
              <a:rPr lang="en-US" altLang="zh-CN" sz="1900">
                <a:latin typeface="Times New Roman" pitchFamily="18" charset="0"/>
              </a:rPr>
              <a:t>x</a:t>
            </a:r>
            <a:endParaRPr lang="en-US" altLang="zh-CN" sz="1900"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③a×3                      ④a÷2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⑤            </a:t>
            </a:r>
            <a:r>
              <a:rPr lang="en-US" altLang="zh-CN" sz="1800" b="1" dirty="0"/>
              <a:t>     </a:t>
            </a:r>
            <a:r>
              <a:rPr lang="zh-CN" altLang="en-US" sz="1800" b="1" dirty="0"/>
              <a:t>的系数为</a:t>
            </a:r>
            <a:r>
              <a:rPr lang="en-US" altLang="zh-CN" sz="1800" b="1" dirty="0"/>
              <a:t>2</a:t>
            </a:r>
            <a:r>
              <a:rPr lang="zh-CN" altLang="en-US" sz="1800" b="1" dirty="0"/>
              <a:t>，次数为</a:t>
            </a:r>
            <a:r>
              <a:rPr lang="en-US" altLang="zh-CN" sz="1800" b="1"/>
              <a:t>2</a:t>
            </a:r>
            <a:endParaRPr lang="en-US" altLang="zh-CN" sz="1800" b="1"/>
          </a:p>
          <a:p>
            <a:pPr>
              <a:lnSpc>
                <a:spcPct val="80000"/>
              </a:lnSpc>
              <a:buNone/>
            </a:pP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                      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⑥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/>
              <a:t>      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en-US" altLang="zh-CN" sz="1900" dirty="0"/>
              <a:t>      ⑦ m</a:t>
            </a:r>
            <a:r>
              <a:rPr lang="zh-CN" altLang="en-US" sz="1900" dirty="0"/>
              <a:t>的系数为</a:t>
            </a:r>
            <a:r>
              <a:rPr lang="en-US" altLang="zh-CN" sz="1900" dirty="0"/>
              <a:t>1</a:t>
            </a:r>
            <a:r>
              <a:rPr lang="zh-CN" altLang="en-US" sz="1900" dirty="0"/>
              <a:t>，次数为</a:t>
            </a:r>
            <a:r>
              <a:rPr lang="en-US" altLang="zh-CN" sz="1900"/>
              <a:t>0</a:t>
            </a:r>
            <a:endParaRPr lang="en-US" altLang="zh-CN" sz="1900"/>
          </a:p>
          <a:p>
            <a:pPr>
              <a:lnSpc>
                <a:spcPct val="80000"/>
              </a:lnSpc>
              <a:buNone/>
            </a:pPr>
            <a:r>
              <a:rPr lang="zh-CN" altLang="en-US" sz="1900" dirty="0"/>
              <a:t>　  </a:t>
            </a:r>
            <a:endParaRPr lang="zh-CN" altLang="en-US" sz="1900" dirty="0"/>
          </a:p>
          <a:p>
            <a:pPr>
              <a:lnSpc>
                <a:spcPct val="80000"/>
              </a:lnSpc>
              <a:buNone/>
            </a:pPr>
            <a:r>
              <a:rPr lang="zh-CN" altLang="en-US" sz="1800" dirty="0"/>
              <a:t>      </a:t>
            </a:r>
            <a:r>
              <a:rPr lang="en-US" altLang="zh-CN" sz="1800" dirty="0"/>
              <a:t>⑧</a:t>
            </a:r>
            <a:r>
              <a:rPr lang="en-US" altLang="zh-CN" sz="1800" dirty="0">
                <a:solidFill>
                  <a:srgbClr val="0000FF"/>
                </a:solidFill>
              </a:rPr>
              <a:t> a</a:t>
            </a:r>
            <a:r>
              <a:rPr lang="zh-CN" altLang="en-US" sz="1800" dirty="0">
                <a:solidFill>
                  <a:srgbClr val="0000FF"/>
                </a:solidFill>
              </a:rPr>
              <a:t>的次数是</a:t>
            </a:r>
            <a:r>
              <a:rPr lang="en-US" altLang="zh-CN" sz="1800" dirty="0">
                <a:solidFill>
                  <a:srgbClr val="0000FF"/>
                </a:solidFill>
              </a:rPr>
              <a:t>0</a:t>
            </a:r>
            <a:r>
              <a:rPr lang="zh-CN" altLang="en-US" sz="1800" dirty="0">
                <a:solidFill>
                  <a:srgbClr val="0000FF"/>
                </a:solidFill>
              </a:rPr>
              <a:t>（）；</a:t>
            </a:r>
            <a:r>
              <a:rPr lang="en-US" altLang="zh-CN" sz="1800" err="1">
                <a:solidFill>
                  <a:srgbClr val="0000FF"/>
                </a:solidFill>
              </a:rPr>
              <a:t>ab</a:t>
            </a:r>
            <a:r>
              <a:rPr lang="zh-CN" altLang="en-US" sz="1800" dirty="0">
                <a:solidFill>
                  <a:srgbClr val="0000FF"/>
                </a:solidFill>
              </a:rPr>
              <a:t>是</a:t>
            </a:r>
            <a:r>
              <a:rPr lang="en-US" altLang="zh-CN" sz="1800" dirty="0">
                <a:solidFill>
                  <a:srgbClr val="0000FF"/>
                </a:solidFill>
              </a:rPr>
              <a:t>2</a:t>
            </a:r>
            <a:r>
              <a:rPr lang="zh-CN" altLang="en-US" sz="1800" dirty="0">
                <a:solidFill>
                  <a:srgbClr val="0000FF"/>
                </a:solidFill>
              </a:rPr>
              <a:t>次单项式（）；</a:t>
            </a:r>
            <a:r>
              <a:rPr lang="en-US" altLang="zh-CN" sz="1800" dirty="0">
                <a:solidFill>
                  <a:srgbClr val="0000FF"/>
                </a:solidFill>
              </a:rPr>
              <a:t>-5</a:t>
            </a:r>
            <a:r>
              <a:rPr lang="zh-CN" altLang="en-US" sz="1800" dirty="0">
                <a:solidFill>
                  <a:srgbClr val="0000FF"/>
                </a:solidFill>
              </a:rPr>
              <a:t>是</a:t>
            </a:r>
            <a:r>
              <a:rPr lang="en-US" altLang="zh-CN" sz="1800" dirty="0">
                <a:solidFill>
                  <a:srgbClr val="0000FF"/>
                </a:solidFill>
              </a:rPr>
              <a:t>0</a:t>
            </a:r>
            <a:r>
              <a:rPr lang="zh-CN" altLang="en-US" sz="1800" dirty="0">
                <a:solidFill>
                  <a:srgbClr val="0000FF"/>
                </a:solidFill>
              </a:rPr>
              <a:t>次单项式（）</a:t>
            </a:r>
            <a:endParaRPr lang="zh-CN" altLang="en-US" sz="1800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zh-CN" altLang="en-US" sz="1800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sz="1900" dirty="0"/>
              <a:t>     </a:t>
            </a:r>
            <a:endParaRPr lang="zh-CN" altLang="en-US" sz="1900" dirty="0"/>
          </a:p>
        </p:txBody>
      </p:sp>
      <p:sp>
        <p:nvSpPr>
          <p:cNvPr id="15363" name="文本框 15362"/>
          <p:cNvSpPr txBox="1"/>
          <p:nvPr/>
        </p:nvSpPr>
        <p:spPr>
          <a:xfrm>
            <a:off x="755650" y="765175"/>
            <a:ext cx="4646613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4000" b="1" u="none" dirty="0">
                <a:solidFill>
                  <a:srgbClr val="FF0000"/>
                </a:solidFill>
                <a:latin typeface="Arial" pitchFamily="34" charset="0"/>
                <a:ea typeface="华文隶书" pitchFamily="2" charset="-122"/>
              </a:rPr>
              <a:t>畅所欲言，火眼金睛</a:t>
            </a:r>
            <a:endParaRPr lang="zh-CN" altLang="en-US" sz="4000" b="1" u="none" dirty="0">
              <a:solidFill>
                <a:srgbClr val="FF0000"/>
              </a:solidFill>
              <a:latin typeface="Arial" pitchFamily="34" charset="0"/>
              <a:ea typeface="华文隶书" pitchFamily="2" charset="-122"/>
            </a:endParaRPr>
          </a:p>
        </p:txBody>
      </p:sp>
      <p:graphicFrame>
        <p:nvGraphicFramePr>
          <p:cNvPr id="15364" name="对象 15363"/>
          <p:cNvGraphicFramePr/>
          <p:nvPr/>
        </p:nvGraphicFramePr>
        <p:xfrm>
          <a:off x="1258888" y="2997200"/>
          <a:ext cx="1014412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2" imgW="444500" imgH="393700" progId="Equation.3">
                  <p:embed/>
                </p:oleObj>
              </mc:Choice>
              <mc:Fallback>
                <p:oleObj name="" r:id="rId2" imgW="444500" imgH="3937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1258888" y="2997200"/>
                        <a:ext cx="1014412" cy="898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右箭头 15364"/>
          <p:cNvSpPr/>
          <p:nvPr/>
        </p:nvSpPr>
        <p:spPr>
          <a:xfrm>
            <a:off x="2627313" y="3429000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aphicFrame>
        <p:nvGraphicFramePr>
          <p:cNvPr id="15366" name="对象 15365"/>
          <p:cNvGraphicFramePr/>
          <p:nvPr/>
        </p:nvGraphicFramePr>
        <p:xfrm>
          <a:off x="3635375" y="2997200"/>
          <a:ext cx="887413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4" imgW="381000" imgH="393700" progId="Equation.3">
                  <p:embed/>
                </p:oleObj>
              </mc:Choice>
              <mc:Fallback>
                <p:oleObj name="" r:id="rId4" imgW="381000" imgH="3937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3635375" y="2997200"/>
                        <a:ext cx="887413" cy="917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对象 15366"/>
          <p:cNvGraphicFramePr/>
          <p:nvPr/>
        </p:nvGraphicFramePr>
        <p:xfrm>
          <a:off x="1116013" y="2492375"/>
          <a:ext cx="106997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6" imgW="266065" imgH="177800" progId="Equation.3">
                  <p:embed/>
                </p:oleObj>
              </mc:Choice>
              <mc:Fallback>
                <p:oleObj name="" r:id="rId6" imgW="266065" imgH="1778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>
                      <a:xfrm>
                        <a:off x="1116013" y="2492375"/>
                        <a:ext cx="1069975" cy="520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2" name="图片 15371" descr="2006011813075812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7164388" y="260350"/>
            <a:ext cx="1547812" cy="112395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1986" name="标题 4198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/>
              <a:t>学习目标</a:t>
            </a:r>
            <a:endParaRPr lang="zh-CN" altLang="en-US" dirty="0"/>
          </a:p>
        </p:txBody>
      </p:sp>
      <p:sp>
        <p:nvSpPr>
          <p:cNvPr id="41987" name="内容占位符 41986"/>
          <p:cNvSpPr>
            <a:spLocks noGrp="1" noRot="1"/>
          </p:cNvSpPr>
          <p:nvPr>
            <p:ph idx="1"/>
          </p:nvPr>
        </p:nvSpPr>
        <p:spPr>
          <a:ln/>
        </p:spPr>
        <p:txBody>
          <a:bodyPr/>
          <a:p>
            <a:r>
              <a:rPr lang="en-US" altLang="zh-CN" b="1" dirty="0"/>
              <a:t>1</a:t>
            </a:r>
            <a:r>
              <a:rPr lang="zh-CN" altLang="en-US" b="1" dirty="0"/>
              <a:t>．理解单项式及单项式系数、次数的概念。</a:t>
            </a:r>
            <a:endParaRPr lang="zh-CN" altLang="en-US" b="1" dirty="0"/>
          </a:p>
          <a:p>
            <a:r>
              <a:rPr lang="en-US" altLang="zh-CN" b="1" dirty="0"/>
              <a:t>2</a:t>
            </a:r>
            <a:r>
              <a:rPr lang="zh-CN" altLang="en-US" b="1" dirty="0"/>
              <a:t>．会准确迅速地确定一个单项式的系数和次数。</a:t>
            </a:r>
            <a:r>
              <a:rPr lang="zh-CN" altLang="en-US" dirty="0"/>
              <a:t> </a:t>
            </a:r>
            <a:r>
              <a:rPr lang="en-US" altLang="zh-CN" b="1" err="1">
                <a:solidFill>
                  <a:schemeClr val="bg1"/>
                </a:solidFill>
              </a:rPr>
              <a:t>zxXk</a:t>
            </a:r>
            <a:br>
              <a:rPr lang="en-US" altLang="zh-CN" b="1" dirty="0">
                <a:solidFill>
                  <a:schemeClr val="bg1"/>
                </a:solidFill>
              </a:rPr>
            </a:br>
            <a:endParaRPr lang="en-US" altLang="zh-CN" b="1" dirty="0">
              <a:solidFill>
                <a:schemeClr val="bg1"/>
              </a:solidFill>
            </a:endParaRPr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4109" name="内容占位符 4108"/>
          <p:cNvGraphicFramePr/>
          <p:nvPr>
            <p:ph sz="half" idx="1"/>
          </p:nvPr>
        </p:nvGraphicFramePr>
        <p:xfrm>
          <a:off x="2347913" y="3584576"/>
          <a:ext cx="447675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39700" imgH="393700" progId="Equation.3">
                  <p:embed/>
                </p:oleObj>
              </mc:Choice>
              <mc:Fallback>
                <p:oleObj name="" r:id="rId2" imgW="139700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2347913" y="3584576"/>
                        <a:ext cx="447675" cy="833437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3" name="内容占位符 4122"/>
          <p:cNvGraphicFramePr/>
          <p:nvPr>
            <p:ph sz="quarter" idx="2"/>
          </p:nvPr>
        </p:nvGraphicFramePr>
        <p:xfrm>
          <a:off x="6400006" y="2458244"/>
          <a:ext cx="34448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4" imgW="139700" imgH="393700" progId="Equation.3">
                  <p:embed/>
                </p:oleObj>
              </mc:Choice>
              <mc:Fallback>
                <p:oleObj name="" r:id="rId4" imgW="139700" imgH="3937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6400006" y="2458244"/>
                        <a:ext cx="344488" cy="833437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内容占位符 2"/>
          <p:cNvSpPr>
            <a:spLocks noGrp="1"/>
          </p:cNvSpPr>
          <p:nvPr>
            <p:ph sz="quarter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098" name="文本框 4097"/>
          <p:cNvSpPr txBox="1"/>
          <p:nvPr/>
        </p:nvSpPr>
        <p:spPr>
          <a:xfrm>
            <a:off x="5435600" y="1157288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4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99" name="文本框 4098"/>
          <p:cNvSpPr txBox="1"/>
          <p:nvPr/>
        </p:nvSpPr>
        <p:spPr>
          <a:xfrm>
            <a:off x="2771775" y="652463"/>
            <a:ext cx="33131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用代数式表示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00" name="矩形 4099"/>
          <p:cNvSpPr/>
          <p:nvPr/>
        </p:nvSpPr>
        <p:spPr>
          <a:xfrm>
            <a:off x="1908175" y="1052513"/>
            <a:ext cx="3240088" cy="8239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、边长为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x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的正方形的周长</a:t>
            </a:r>
            <a:endParaRPr lang="zh-CN" altLang="en-US" sz="2400" b="1" u="none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1" name="矩形 4100"/>
          <p:cNvSpPr/>
          <p:nvPr/>
        </p:nvSpPr>
        <p:spPr>
          <a:xfrm>
            <a:off x="539750" y="941388"/>
            <a:ext cx="790575" cy="792162"/>
          </a:xfrm>
          <a:prstGeom prst="rect">
            <a:avLst/>
          </a:prstGeom>
          <a:solidFill>
            <a:srgbClr val="FFFF00">
              <a:alpha val="50999"/>
            </a:srgbClr>
          </a:solidFill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4102" name="图片 4101" descr="g4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50825" y="2020888"/>
            <a:ext cx="1225550" cy="118745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</p:pic>
      <p:sp>
        <p:nvSpPr>
          <p:cNvPr id="4103" name="文本框 4102"/>
          <p:cNvSpPr txBox="1"/>
          <p:nvPr/>
        </p:nvSpPr>
        <p:spPr>
          <a:xfrm>
            <a:off x="1692275" y="2165350"/>
            <a:ext cx="3240088" cy="8239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、边长为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的正方体的表面积</a:t>
            </a:r>
            <a:endParaRPr lang="zh-CN" altLang="en-US" sz="2400" b="1" u="none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4" name="文本框 4103"/>
          <p:cNvSpPr txBox="1"/>
          <p:nvPr/>
        </p:nvSpPr>
        <p:spPr>
          <a:xfrm>
            <a:off x="5435600" y="2381250"/>
            <a:ext cx="5762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6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05" name="文本框 4104"/>
          <p:cNvSpPr txBox="1"/>
          <p:nvPr/>
        </p:nvSpPr>
        <p:spPr>
          <a:xfrm>
            <a:off x="1763713" y="3244850"/>
            <a:ext cx="3097212" cy="8239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、底面积为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s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，高为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h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的圆锥的体积</a:t>
            </a:r>
            <a:endParaRPr lang="zh-CN" altLang="en-US" sz="2400" b="1" u="none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106" name="图片 4105" descr="g19"/>
          <p:cNvPicPr>
            <a:picLocks noChangeAspect="1"/>
          </p:cNvPicPr>
          <p:nvPr/>
        </p:nvPicPr>
        <p:blipFill>
          <a:blip r:embed="rId6"/>
          <a:srcRect l="9119" t="5905" r="9119"/>
          <a:stretch>
            <a:fillRect/>
          </a:stretch>
        </p:blipFill>
        <p:spPr>
          <a:xfrm>
            <a:off x="250825" y="3317875"/>
            <a:ext cx="1050925" cy="11636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107" name="文本框 4106"/>
          <p:cNvSpPr txBox="1"/>
          <p:nvPr/>
        </p:nvSpPr>
        <p:spPr>
          <a:xfrm>
            <a:off x="1835150" y="4468813"/>
            <a:ext cx="3384550" cy="11890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、拉萨市最近平均每天都是零下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5℃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，连续</a:t>
            </a:r>
            <a:r>
              <a:rPr lang="en-US" altLang="zh-CN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1" u="none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天的温度和</a:t>
            </a:r>
            <a:endParaRPr lang="zh-CN" altLang="en-US" sz="2400" b="1" u="none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8" name="文本框 4107"/>
          <p:cNvSpPr txBox="1"/>
          <p:nvPr/>
        </p:nvSpPr>
        <p:spPr>
          <a:xfrm>
            <a:off x="5003800" y="3244850"/>
            <a:ext cx="17287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>
              <a:spcBef>
                <a:spcPct val="50000"/>
              </a:spcBef>
              <a:buNone/>
            </a:pPr>
            <a:endParaRPr sz="2400" b="0" u="none" dirty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0" name="文本框 4109"/>
          <p:cNvSpPr txBox="1"/>
          <p:nvPr/>
        </p:nvSpPr>
        <p:spPr>
          <a:xfrm>
            <a:off x="5219700" y="4900613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－</a:t>
            </a: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5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1" name="矩形 4110"/>
          <p:cNvSpPr>
            <a:spLocks noRot="1"/>
          </p:cNvSpPr>
          <p:nvPr/>
        </p:nvSpPr>
        <p:spPr>
          <a:xfrm>
            <a:off x="6084888" y="581025"/>
            <a:ext cx="2879725" cy="7651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marL="0" lvl="0" indent="0" algn="ctr" defTabSz="91440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 lvl="0"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观察这些代数式有哪些运算关系</a:t>
            </a:r>
            <a:endParaRPr lang="zh-CN" altLang="en-US" sz="2400" b="1" u="none" dirty="0">
              <a:solidFill>
                <a:srgbClr val="FF3300"/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4112" name="文本框 4111"/>
          <p:cNvSpPr txBox="1"/>
          <p:nvPr/>
        </p:nvSpPr>
        <p:spPr>
          <a:xfrm>
            <a:off x="6877050" y="1157288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与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3" name="文本框 4112"/>
          <p:cNvSpPr txBox="1"/>
          <p:nvPr/>
        </p:nvSpPr>
        <p:spPr>
          <a:xfrm>
            <a:off x="5651500" y="1157288"/>
            <a:ext cx="7207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x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4" name="文本框 4113"/>
          <p:cNvSpPr txBox="1"/>
          <p:nvPr/>
        </p:nvSpPr>
        <p:spPr>
          <a:xfrm>
            <a:off x="5724525" y="2381250"/>
            <a:ext cx="86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r>
              <a:rPr lang="en-US" altLang="zh-CN" sz="2400" b="1" u="none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2400" b="1" u="none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5" name="文本框 4114"/>
          <p:cNvSpPr txBox="1"/>
          <p:nvPr/>
        </p:nvSpPr>
        <p:spPr>
          <a:xfrm>
            <a:off x="5580063" y="3460750"/>
            <a:ext cx="5762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s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6" name="文本框 4115"/>
          <p:cNvSpPr txBox="1"/>
          <p:nvPr/>
        </p:nvSpPr>
        <p:spPr>
          <a:xfrm>
            <a:off x="5795963" y="3460750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h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17" name="文本框 4116"/>
          <p:cNvSpPr txBox="1"/>
          <p:nvPr/>
        </p:nvSpPr>
        <p:spPr>
          <a:xfrm>
            <a:off x="5867400" y="4900613"/>
            <a:ext cx="7207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4118" name="图片 4117" descr="u=1728962262,3170691079&amp;gp=2">
            <a:hlinkClick r:id="rId7"/>
          </p:cNvPr>
          <p:cNvPicPr>
            <a:picLocks noChangeAspect="1"/>
          </p:cNvPicPr>
          <p:nvPr/>
        </p:nvPicPr>
        <p:blipFill>
          <a:blip r:embed="rId8"/>
          <a:srcRect b="33809"/>
          <a:stretch>
            <a:fillRect/>
          </a:stretch>
        </p:blipFill>
        <p:spPr>
          <a:xfrm>
            <a:off x="179388" y="4613275"/>
            <a:ext cx="1439862" cy="12128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119" name="文本框 4118"/>
          <p:cNvSpPr txBox="1"/>
          <p:nvPr/>
        </p:nvSpPr>
        <p:spPr>
          <a:xfrm>
            <a:off x="5435600" y="1157288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4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0" name="文本框 4119"/>
          <p:cNvSpPr txBox="1"/>
          <p:nvPr/>
        </p:nvSpPr>
        <p:spPr>
          <a:xfrm>
            <a:off x="5651500" y="1157288"/>
            <a:ext cx="7207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x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1" name="文本框 4120"/>
          <p:cNvSpPr txBox="1"/>
          <p:nvPr/>
        </p:nvSpPr>
        <p:spPr>
          <a:xfrm>
            <a:off x="5435600" y="2381250"/>
            <a:ext cx="5762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6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2" name="文本框 4121"/>
          <p:cNvSpPr txBox="1"/>
          <p:nvPr/>
        </p:nvSpPr>
        <p:spPr>
          <a:xfrm>
            <a:off x="5724525" y="2381250"/>
            <a:ext cx="86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r>
              <a:rPr lang="en-US" altLang="zh-CN" sz="2400" b="1" u="none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2400" b="1" u="none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4" name="文本框 4123"/>
          <p:cNvSpPr txBox="1"/>
          <p:nvPr/>
        </p:nvSpPr>
        <p:spPr>
          <a:xfrm>
            <a:off x="5580063" y="3460750"/>
            <a:ext cx="5762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s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5" name="文本框 4124"/>
          <p:cNvSpPr txBox="1"/>
          <p:nvPr/>
        </p:nvSpPr>
        <p:spPr>
          <a:xfrm>
            <a:off x="5795963" y="3460750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h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6" name="文本框 4125"/>
          <p:cNvSpPr txBox="1"/>
          <p:nvPr/>
        </p:nvSpPr>
        <p:spPr>
          <a:xfrm>
            <a:off x="5219700" y="4900613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－</a:t>
            </a: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5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7" name="文本框 4126"/>
          <p:cNvSpPr txBox="1"/>
          <p:nvPr/>
        </p:nvSpPr>
        <p:spPr>
          <a:xfrm>
            <a:off x="5867400" y="4900613"/>
            <a:ext cx="7207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8" name="文本框 4127"/>
          <p:cNvSpPr txBox="1"/>
          <p:nvPr/>
        </p:nvSpPr>
        <p:spPr>
          <a:xfrm>
            <a:off x="7885113" y="1157288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乘积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29" name="文本框 4128"/>
          <p:cNvSpPr txBox="1"/>
          <p:nvPr/>
        </p:nvSpPr>
        <p:spPr>
          <a:xfrm>
            <a:off x="7524750" y="1157288"/>
            <a:ext cx="50323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的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0" name="文本框 4129"/>
          <p:cNvSpPr txBox="1"/>
          <p:nvPr/>
        </p:nvSpPr>
        <p:spPr>
          <a:xfrm>
            <a:off x="6877050" y="2381250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与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1" name="文本框 4130"/>
          <p:cNvSpPr txBox="1"/>
          <p:nvPr/>
        </p:nvSpPr>
        <p:spPr>
          <a:xfrm>
            <a:off x="7956550" y="2381250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乘积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2" name="文本框 4131"/>
          <p:cNvSpPr txBox="1"/>
          <p:nvPr/>
        </p:nvSpPr>
        <p:spPr>
          <a:xfrm>
            <a:off x="7596188" y="2381250"/>
            <a:ext cx="50323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的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3" name="文本框 4132"/>
          <p:cNvSpPr txBox="1"/>
          <p:nvPr/>
        </p:nvSpPr>
        <p:spPr>
          <a:xfrm>
            <a:off x="6877050" y="3389313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与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4" name="矩形 4133"/>
          <p:cNvSpPr/>
          <p:nvPr/>
        </p:nvSpPr>
        <p:spPr>
          <a:xfrm>
            <a:off x="7380288" y="3389313"/>
            <a:ext cx="3603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、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5" name="文本框 4134"/>
          <p:cNvSpPr txBox="1"/>
          <p:nvPr/>
        </p:nvSpPr>
        <p:spPr>
          <a:xfrm>
            <a:off x="8027988" y="3389313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乘积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6" name="文本框 4135"/>
          <p:cNvSpPr txBox="1"/>
          <p:nvPr/>
        </p:nvSpPr>
        <p:spPr>
          <a:xfrm>
            <a:off x="7740650" y="3389313"/>
            <a:ext cx="50323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的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7" name="文本框 4136"/>
          <p:cNvSpPr txBox="1"/>
          <p:nvPr/>
        </p:nvSpPr>
        <p:spPr>
          <a:xfrm>
            <a:off x="7019925" y="4900613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与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8" name="文本框 4137"/>
          <p:cNvSpPr txBox="1"/>
          <p:nvPr/>
        </p:nvSpPr>
        <p:spPr>
          <a:xfrm>
            <a:off x="7956550" y="4900613"/>
            <a:ext cx="936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乘积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39" name="文本框 4138"/>
          <p:cNvSpPr txBox="1"/>
          <p:nvPr/>
        </p:nvSpPr>
        <p:spPr>
          <a:xfrm>
            <a:off x="7596188" y="4900613"/>
            <a:ext cx="50323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的</a:t>
            </a:r>
            <a:endParaRPr lang="zh-CN" altLang="en-US" sz="24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40" name="文本框 4139"/>
          <p:cNvSpPr txBox="1"/>
          <p:nvPr/>
        </p:nvSpPr>
        <p:spPr>
          <a:xfrm>
            <a:off x="250825" y="6053138"/>
            <a:ext cx="5761038" cy="777875"/>
          </a:xfrm>
          <a:prstGeom prst="rect">
            <a:avLst/>
          </a:prstGeom>
          <a:noFill/>
          <a:ln w="2857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  <a:buNone/>
            </a:pP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都是</a:t>
            </a:r>
            <a:r>
              <a:rPr lang="zh-CN" altLang="en-US" sz="1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数与字母（或字母与字母）相乘组成的代数式</a:t>
            </a:r>
            <a:endParaRPr lang="zh-CN" altLang="en-US" sz="1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  <a:p>
            <a:pPr lvl="0" algn="ctr">
              <a:spcBef>
                <a:spcPct val="50000"/>
              </a:spcBef>
              <a:buNone/>
            </a:pPr>
            <a:endParaRPr lang="zh-CN" altLang="en-US" sz="1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41" name="右箭头 4140"/>
          <p:cNvSpPr/>
          <p:nvPr/>
        </p:nvSpPr>
        <p:spPr>
          <a:xfrm>
            <a:off x="6257925" y="6184900"/>
            <a:ext cx="549275" cy="228600"/>
          </a:xfrm>
          <a:prstGeom prst="rightArrow">
            <a:avLst>
              <a:gd name="adj1" fmla="val 50000"/>
              <a:gd name="adj2" fmla="val 60069"/>
            </a:avLst>
          </a:prstGeom>
          <a:solidFill>
            <a:schemeClr val="accent1"/>
          </a:solidFill>
          <a:ln w="2857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42" name="文本框 4141">
            <a:hlinkClick r:id="" action="ppaction://noaction">
              <a:snd r:embed="rId9" name="chimes.wav"/>
            </a:hlinkClick>
          </p:cNvPr>
          <p:cNvSpPr txBox="1"/>
          <p:nvPr/>
        </p:nvSpPr>
        <p:spPr>
          <a:xfrm>
            <a:off x="6877050" y="6053138"/>
            <a:ext cx="20161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 u="none" dirty="0">
                <a:solidFill>
                  <a:srgbClr val="FF3300"/>
                </a:solidFill>
                <a:latin typeface="Arial" pitchFamily="34" charset="0"/>
                <a:ea typeface="隶书" pitchFamily="49" charset="-122"/>
              </a:rPr>
              <a:t>单项式</a:t>
            </a:r>
            <a:endParaRPr lang="zh-CN" altLang="en-US" sz="2400" b="1" u="none" dirty="0">
              <a:solidFill>
                <a:srgbClr val="FF3300"/>
              </a:solidFill>
              <a:latin typeface="Arial" pitchFamily="34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09827E-6 L 0.13003 -0.00023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09827E-6 L 0.17326 -0.00023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00578E-6 L 0.12621 -0.00023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00578E-6 L 0.16528 -0.00023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7168E-6 L 0.15451 -0.00231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35838E-7 L 0.18125 -0.00624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35838E-7 L 0.19288 -0.00624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4104E-6 L 0.13003 -3.4104E-6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104E-6 L 0.16545 -3.4104E-6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5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2" dur="10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/>
      <p:bldP spid="4100" grpId="0"/>
      <p:bldP spid="4103" grpId="0"/>
      <p:bldP spid="4104" grpId="0"/>
      <p:bldP spid="4105" grpId="0"/>
      <p:bldP spid="4107" grpId="0"/>
      <p:bldP spid="4110" grpId="0"/>
      <p:bldP spid="4111" grpId="0"/>
      <p:bldP spid="4112" grpId="0"/>
      <p:bldP spid="4113" grpId="0"/>
      <p:bldP spid="4114" grpId="0"/>
      <p:bldP spid="4115" grpId="0"/>
      <p:bldP spid="4116" grpId="0"/>
      <p:bldP spid="4117" grpId="0"/>
      <p:bldP spid="4119" grpId="0"/>
      <p:bldP spid="4119" grpId="1"/>
      <p:bldP spid="4120" grpId="0"/>
      <p:bldP spid="4120" grpId="1"/>
      <p:bldP spid="4121" grpId="0"/>
      <p:bldP spid="4121" grpId="1"/>
      <p:bldP spid="4122" grpId="0"/>
      <p:bldP spid="4122" grpId="1"/>
      <p:bldP spid="4124" grpId="0"/>
      <p:bldP spid="4124" grpId="1"/>
      <p:bldP spid="4125" grpId="0"/>
      <p:bldP spid="4125" grpId="1"/>
      <p:bldP spid="4126" grpId="0"/>
      <p:bldP spid="4126" grpId="1"/>
      <p:bldP spid="4127" grpId="0"/>
      <p:bldP spid="4127" grpId="1"/>
      <p:bldP spid="4128" grpId="0"/>
      <p:bldP spid="4129" grpId="0"/>
      <p:bldP spid="4130" grpId="0"/>
      <p:bldP spid="4131" grpId="0"/>
      <p:bldP spid="4132" grpId="0"/>
      <p:bldP spid="4133" grpId="0"/>
      <p:bldP spid="4134" grpId="0"/>
      <p:bldP spid="4135" grpId="0"/>
      <p:bldP spid="4136" grpId="0"/>
      <p:bldP spid="4137" grpId="0"/>
      <p:bldP spid="4138" grpId="0"/>
      <p:bldP spid="4139" grpId="0"/>
      <p:bldP spid="4140" grpId="0" animBg="1"/>
      <p:bldP spid="41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3010" name="标题 43009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3600" dirty="0">
                <a:solidFill>
                  <a:schemeClr val="tx1"/>
                </a:solidFill>
              </a:rPr>
              <a:t>观察下列代数式是单项式么？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43011" name="内容占位符 43010"/>
          <p:cNvSpPr>
            <a:spLocks noGrp="1" noRot="1"/>
          </p:cNvSpPr>
          <p:nvPr>
            <p:ph idx="1"/>
          </p:nvPr>
        </p:nvSpPr>
        <p:spPr>
          <a:ln/>
        </p:spPr>
        <p:txBody>
          <a:bodyPr/>
          <a:p>
            <a:r>
              <a:rPr lang="en-US" altLang="zh-CN" dirty="0"/>
              <a:t>①  5 </a:t>
            </a:r>
            <a:r>
              <a:rPr lang="zh-CN" altLang="en-US" dirty="0"/>
              <a:t>，</a:t>
            </a:r>
            <a:r>
              <a:rPr lang="en-US" altLang="zh-CN" dirty="0"/>
              <a:t>π</a:t>
            </a:r>
            <a:r>
              <a:rPr lang="zh-CN" altLang="en-US" dirty="0"/>
              <a:t>，</a:t>
            </a:r>
            <a:r>
              <a:rPr lang="en-US" altLang="zh-CN" dirty="0"/>
              <a:t>1.08</a:t>
            </a:r>
            <a:r>
              <a:rPr lang="zh-CN" altLang="en-US" dirty="0"/>
              <a:t>，</a:t>
            </a:r>
            <a:r>
              <a:rPr lang="en-US" altLang="zh-CN" dirty="0"/>
              <a:t>2/3  </a:t>
            </a:r>
            <a:r>
              <a:rPr lang="zh-CN" altLang="en-US" dirty="0"/>
              <a:t>，</a:t>
            </a:r>
            <a:r>
              <a:rPr lang="en-US" altLang="zh-CN" dirty="0"/>
              <a:t>-5.026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② m</a:t>
            </a:r>
            <a:r>
              <a:rPr lang="zh-CN" altLang="en-US" dirty="0"/>
              <a:t>，</a:t>
            </a:r>
            <a:r>
              <a:rPr lang="en-US" altLang="zh-CN" dirty="0"/>
              <a:t>a</a:t>
            </a:r>
            <a:r>
              <a:rPr lang="zh-CN" altLang="en-US" dirty="0"/>
              <a:t>，</a:t>
            </a:r>
            <a:r>
              <a:rPr lang="en-US" altLang="zh-CN" dirty="0"/>
              <a:t>n</a:t>
            </a:r>
            <a:r>
              <a:rPr lang="zh-CN" altLang="en-US" dirty="0"/>
              <a:t>，</a:t>
            </a:r>
            <a:r>
              <a:rPr lang="en-US" altLang="zh-CN" dirty="0"/>
              <a:t>b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>
                <a:solidFill>
                  <a:srgbClr val="CC0000"/>
                </a:solidFill>
              </a:rPr>
              <a:t>单独的一个数或一个字母也叫单项式</a:t>
            </a:r>
            <a:endParaRPr lang="zh-CN" altLang="en-US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2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charRg st="27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3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1">
                                            <p:txEl>
                                              <p:charRg st="3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charRg st="3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62" name="图片 40961" descr="200904231754258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-150812"/>
            <a:ext cx="9591675" cy="71897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963" name="文本框 40962"/>
          <p:cNvSpPr txBox="1"/>
          <p:nvPr/>
        </p:nvSpPr>
        <p:spPr>
          <a:xfrm>
            <a:off x="2339975" y="1270000"/>
            <a:ext cx="4105275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8000" b="1" u="none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-2a</a:t>
            </a:r>
            <a:r>
              <a:rPr lang="en-US" altLang="zh-CN" sz="8000" b="1" u="none" baseline="300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8000" b="1" u="none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8000" b="1" u="none" baseline="300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8000" b="1" u="none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8000" b="1" u="none" dirty="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64" name="文本框 40963"/>
          <p:cNvSpPr txBox="1"/>
          <p:nvPr/>
        </p:nvSpPr>
        <p:spPr>
          <a:xfrm>
            <a:off x="2339975" y="1270000"/>
            <a:ext cx="1368425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8000" b="1" u="none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-2</a:t>
            </a:r>
            <a:endParaRPr lang="en-US" altLang="zh-CN" sz="8000" b="1" u="none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65" name="文本框 40964"/>
          <p:cNvSpPr txBox="1"/>
          <p:nvPr/>
        </p:nvSpPr>
        <p:spPr>
          <a:xfrm>
            <a:off x="3563938" y="1341438"/>
            <a:ext cx="8382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  <a:buNone/>
            </a:pPr>
            <a:r>
              <a:rPr lang="en-US" altLang="zh-CN" sz="5400" b="1" u="none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5400" b="1" u="none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66" name="文本框 40965"/>
          <p:cNvSpPr txBox="1"/>
          <p:nvPr/>
        </p:nvSpPr>
        <p:spPr>
          <a:xfrm>
            <a:off x="4500563" y="1341438"/>
            <a:ext cx="6858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  <a:buNone/>
            </a:pPr>
            <a:r>
              <a:rPr lang="en-US" altLang="zh-CN" sz="5400" b="1" u="none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5400" b="1" u="none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0967" name="组合 40966"/>
          <p:cNvGrpSpPr/>
          <p:nvPr/>
        </p:nvGrpSpPr>
        <p:grpSpPr>
          <a:xfrm>
            <a:off x="971550" y="1485900"/>
            <a:ext cx="2376488" cy="2994025"/>
            <a:chOff x="612" y="936"/>
            <a:chExt cx="1497" cy="1886"/>
          </a:xfrm>
        </p:grpSpPr>
        <p:sp>
          <p:nvSpPr>
            <p:cNvPr id="40968" name="椭圆 40967"/>
            <p:cNvSpPr/>
            <p:nvPr/>
          </p:nvSpPr>
          <p:spPr>
            <a:xfrm>
              <a:off x="1383" y="936"/>
              <a:ext cx="726" cy="680"/>
            </a:xfrm>
            <a:prstGeom prst="ellipse">
              <a:avLst/>
            </a:prstGeom>
            <a:noFill/>
            <a:ln w="38100" cap="flat" cmpd="sng">
              <a:solidFill>
                <a:srgbClr val="00808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40969" name="组合 40968"/>
            <p:cNvGrpSpPr/>
            <p:nvPr/>
          </p:nvGrpSpPr>
          <p:grpSpPr>
            <a:xfrm>
              <a:off x="612" y="1571"/>
              <a:ext cx="952" cy="1251"/>
              <a:chOff x="612" y="1571"/>
              <a:chExt cx="952" cy="1251"/>
            </a:xfrm>
          </p:grpSpPr>
          <p:sp>
            <p:nvSpPr>
              <p:cNvPr id="40970" name="直接连接符 40969"/>
              <p:cNvSpPr/>
              <p:nvPr/>
            </p:nvSpPr>
            <p:spPr>
              <a:xfrm flipH="1">
                <a:off x="1202" y="1571"/>
                <a:ext cx="362" cy="725"/>
              </a:xfrm>
              <a:prstGeom prst="line">
                <a:avLst/>
              </a:prstGeom>
              <a:ln w="57150" cap="flat" cmpd="sng">
                <a:solidFill>
                  <a:srgbClr val="008080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0971" name="文本框 40970"/>
              <p:cNvSpPr txBox="1"/>
              <p:nvPr/>
            </p:nvSpPr>
            <p:spPr>
              <a:xfrm>
                <a:off x="612" y="2342"/>
                <a:ext cx="906" cy="48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anchor="b">
                <a:spAutoFit/>
              </a:bodyPr>
              <a:p>
                <a:pPr lvl="0">
                  <a:spcBef>
                    <a:spcPct val="0"/>
                  </a:spcBef>
                  <a:buNone/>
                </a:pPr>
                <a:r>
                  <a:rPr lang="zh-CN" altLang="en-US" sz="4400" b="1" u="none" dirty="0">
                    <a:solidFill>
                      <a:srgbClr val="FA2722"/>
                    </a:solidFill>
                    <a:latin typeface="Tahoma" pitchFamily="34" charset="0"/>
                    <a:ea typeface="宋体" pitchFamily="2" charset="-122"/>
                  </a:rPr>
                  <a:t>系数</a:t>
                </a:r>
                <a:endParaRPr lang="zh-CN" altLang="en-US" sz="4400" b="1" u="none" dirty="0">
                  <a:solidFill>
                    <a:srgbClr val="FA2722"/>
                  </a:solidFill>
                  <a:latin typeface="Tahoma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40972" name="文本框 40971"/>
          <p:cNvSpPr txBox="1"/>
          <p:nvPr/>
        </p:nvSpPr>
        <p:spPr>
          <a:xfrm>
            <a:off x="5437188" y="1341438"/>
            <a:ext cx="5000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  <a:buNone/>
            </a:pPr>
            <a:r>
              <a:rPr lang="en-US" altLang="zh-CN" sz="5400" b="1" u="none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  <a:sym typeface="Arial" pitchFamily="34" charset="0"/>
              </a:rPr>
              <a:t>1</a:t>
            </a:r>
            <a:endParaRPr lang="en-US" altLang="zh-CN" sz="5400" b="1" u="none" dirty="0">
              <a:solidFill>
                <a:schemeClr val="accent2"/>
              </a:solidFill>
              <a:latin typeface="Times New Roman" pitchFamily="18" charset="0"/>
              <a:ea typeface="宋体" pitchFamily="2" charset="-122"/>
              <a:sym typeface="Arial" pitchFamily="34" charset="0"/>
            </a:endParaRPr>
          </a:p>
        </p:txBody>
      </p:sp>
      <p:grpSp>
        <p:nvGrpSpPr>
          <p:cNvPr id="40973" name="组合 40972"/>
          <p:cNvGrpSpPr/>
          <p:nvPr/>
        </p:nvGrpSpPr>
        <p:grpSpPr>
          <a:xfrm>
            <a:off x="4140200" y="3286125"/>
            <a:ext cx="2159000" cy="914400"/>
            <a:chOff x="2608" y="2070"/>
            <a:chExt cx="1360" cy="576"/>
          </a:xfrm>
        </p:grpSpPr>
        <p:sp>
          <p:nvSpPr>
            <p:cNvPr id="40974" name="文本框 40973"/>
            <p:cNvSpPr txBox="1"/>
            <p:nvPr/>
          </p:nvSpPr>
          <p:spPr>
            <a:xfrm>
              <a:off x="2608" y="2070"/>
              <a:ext cx="596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b">
              <a:spAutoFit/>
            </a:bodyPr>
            <a:p>
              <a:pPr lvl="0">
                <a:spcBef>
                  <a:spcPct val="0"/>
                </a:spcBef>
                <a:buNone/>
              </a:pPr>
              <a:r>
                <a:rPr lang="en-US" altLang="zh-CN" sz="5400" b="1" u="none" dirty="0">
                  <a:solidFill>
                    <a:srgbClr val="0066FF"/>
                  </a:solidFill>
                  <a:latin typeface="Tahoma" pitchFamily="34" charset="0"/>
                  <a:ea typeface="宋体" pitchFamily="2" charset="-122"/>
                </a:rPr>
                <a:t>+</a:t>
              </a:r>
              <a:endParaRPr lang="en-US" altLang="zh-CN" sz="5400" b="1" u="none" dirty="0">
                <a:solidFill>
                  <a:srgbClr val="0066FF"/>
                </a:solidFill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40975" name="文本框 40974"/>
            <p:cNvSpPr txBox="1"/>
            <p:nvPr/>
          </p:nvSpPr>
          <p:spPr>
            <a:xfrm>
              <a:off x="3372" y="2070"/>
              <a:ext cx="596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b">
              <a:spAutoFit/>
            </a:bodyPr>
            <a:p>
              <a:pPr lvl="0">
                <a:spcBef>
                  <a:spcPct val="0"/>
                </a:spcBef>
                <a:buNone/>
              </a:pPr>
              <a:r>
                <a:rPr lang="en-US" altLang="zh-CN" sz="5400" b="1" u="none" dirty="0">
                  <a:solidFill>
                    <a:srgbClr val="0066FF"/>
                  </a:solidFill>
                  <a:latin typeface="Tahoma" pitchFamily="34" charset="0"/>
                  <a:ea typeface="宋体" pitchFamily="2" charset="-122"/>
                </a:rPr>
                <a:t>+</a:t>
              </a:r>
              <a:endParaRPr lang="en-US" altLang="zh-CN" sz="5400" b="1" u="none" dirty="0">
                <a:solidFill>
                  <a:srgbClr val="0066FF"/>
                </a:solidFill>
                <a:latin typeface="Tahoma" pitchFamily="34" charset="0"/>
                <a:ea typeface="宋体" pitchFamily="2" charset="-122"/>
              </a:endParaRPr>
            </a:p>
          </p:txBody>
        </p:sp>
      </p:grpSp>
      <p:sp>
        <p:nvSpPr>
          <p:cNvPr id="40976" name="文本框 40975"/>
          <p:cNvSpPr txBox="1"/>
          <p:nvPr/>
        </p:nvSpPr>
        <p:spPr>
          <a:xfrm>
            <a:off x="7235825" y="4437063"/>
            <a:ext cx="4149725" cy="10064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>
            <a:spAutoFit/>
          </a:bodyPr>
          <a:p>
            <a:pPr lvl="0">
              <a:spcBef>
                <a:spcPct val="0"/>
              </a:spcBef>
              <a:buNone/>
            </a:pPr>
            <a:r>
              <a:rPr lang="en-US" altLang="zh-CN" sz="1800" b="1" u="none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  <a:r>
              <a:rPr lang="en-US" altLang="zh-CN" sz="6000" b="1" u="none" dirty="0">
                <a:solidFill>
                  <a:srgbClr val="000000"/>
                </a:solidFill>
                <a:latin typeface="Tahoma" pitchFamily="34" charset="0"/>
                <a:ea typeface="宋体" pitchFamily="2" charset="-122"/>
              </a:rPr>
              <a:t>5</a:t>
            </a:r>
            <a:r>
              <a:rPr lang="zh-CN" altLang="en-US" sz="6000" b="1" u="none" dirty="0">
                <a:solidFill>
                  <a:srgbClr val="000000"/>
                </a:solidFill>
                <a:latin typeface="Tahoma" pitchFamily="34" charset="0"/>
                <a:ea typeface="宋体" pitchFamily="2" charset="-122"/>
              </a:rPr>
              <a:t>次</a:t>
            </a:r>
            <a:endParaRPr lang="zh-CN" altLang="en-US" sz="6000" b="1" u="none" dirty="0">
              <a:solidFill>
                <a:srgbClr val="000000"/>
              </a:solidFill>
              <a:latin typeface="Tahoma" pitchFamily="34" charset="0"/>
              <a:ea typeface="宋体" pitchFamily="2" charset="-122"/>
            </a:endParaRPr>
          </a:p>
        </p:txBody>
      </p:sp>
      <p:grpSp>
        <p:nvGrpSpPr>
          <p:cNvPr id="40977" name="组合 40976"/>
          <p:cNvGrpSpPr/>
          <p:nvPr/>
        </p:nvGrpSpPr>
        <p:grpSpPr>
          <a:xfrm>
            <a:off x="3276600" y="2708275"/>
            <a:ext cx="5657850" cy="2160588"/>
            <a:chOff x="2064" y="1706"/>
            <a:chExt cx="3564" cy="1361"/>
          </a:xfrm>
        </p:grpSpPr>
        <p:sp>
          <p:nvSpPr>
            <p:cNvPr id="40978" name="椭圆 40977"/>
            <p:cNvSpPr/>
            <p:nvPr/>
          </p:nvSpPr>
          <p:spPr>
            <a:xfrm flipH="1" flipV="1">
              <a:off x="2064" y="1706"/>
              <a:ext cx="2540" cy="1361"/>
            </a:xfrm>
            <a:prstGeom prst="ellipse">
              <a:avLst/>
            </a:prstGeom>
            <a:noFill/>
            <a:ln w="38100" cap="flat" cmpd="sng">
              <a:solidFill>
                <a:srgbClr val="00808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9" name="直接连接符 40978"/>
            <p:cNvSpPr/>
            <p:nvPr/>
          </p:nvSpPr>
          <p:spPr>
            <a:xfrm>
              <a:off x="4559" y="2160"/>
              <a:ext cx="317" cy="0"/>
            </a:xfrm>
            <a:prstGeom prst="line">
              <a:avLst/>
            </a:prstGeom>
            <a:ln w="38100" cap="flat" cmpd="sng">
              <a:solidFill>
                <a:srgbClr val="008080"/>
              </a:solidFill>
              <a:prstDash val="solid"/>
              <a:headEnd type="none" w="med" len="med"/>
              <a:tailEnd type="triangl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80" name="文本框 40979"/>
            <p:cNvSpPr txBox="1"/>
            <p:nvPr/>
          </p:nvSpPr>
          <p:spPr>
            <a:xfrm>
              <a:off x="4922" y="1797"/>
              <a:ext cx="706" cy="9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b">
              <a:spAutoFit/>
            </a:bodyPr>
            <a:p>
              <a:pPr lvl="0">
                <a:spcBef>
                  <a:spcPct val="0"/>
                </a:spcBef>
                <a:buNone/>
              </a:pPr>
              <a:r>
                <a:rPr lang="zh-CN" altLang="en-US" sz="4400" b="1" u="none" dirty="0">
                  <a:solidFill>
                    <a:srgbClr val="FA2722"/>
                  </a:solidFill>
                  <a:latin typeface="Tahoma" pitchFamily="34" charset="0"/>
                  <a:ea typeface="宋体" pitchFamily="2" charset="-122"/>
                  <a:sym typeface="Arial" pitchFamily="34" charset="0"/>
                </a:rPr>
                <a:t>次数</a:t>
              </a:r>
              <a:endParaRPr lang="zh-CN" altLang="en-US" sz="4400" b="1" u="none" dirty="0">
                <a:solidFill>
                  <a:srgbClr val="FA2722"/>
                </a:solidFill>
                <a:latin typeface="Tahoma" pitchFamily="34" charset="0"/>
                <a:ea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40981" name="矩形 40980"/>
          <p:cNvSpPr/>
          <p:nvPr/>
        </p:nvSpPr>
        <p:spPr>
          <a:xfrm rot="700349">
            <a:off x="1619250" y="0"/>
            <a:ext cx="230505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8796"/>
              </a:avLst>
            </a:prstTxWarp>
            <a:normAutofit/>
          </a:bodyPr>
          <a:p>
            <a:pPr algn="ctr">
              <a:spcBef>
                <a:spcPct val="0"/>
              </a:spcBef>
            </a:pPr>
            <a:r>
              <a:rPr lang="zh-CN" altLang="en-US" sz="3600" b="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74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charset="0"/>
                <a:ea typeface="宋体" charset="0"/>
              </a:rPr>
              <a:t>解剖单项式</a:t>
            </a:r>
            <a:endParaRPr lang="zh-CN" altLang="en-US" sz="3600" b="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74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608 0.077886 C -0.014201 0.079940 -0.012845 0.086383 -0.012166 0.090203 C -0.011487 0.094021 -0.010879 0.097268 -0.010538 0.100800 C -0.010197 0.104331 -0.010189 0.107848 -0.010120 0.111396 C -0.010050 0.114945 -0.009984 0.118256 -0.010120 0.122089 C -0.010255 0.125924 -0.010662 0.130586 -0.010934 0.134405 C -0.011205 0.138224 -0.011341 0.141454 -0.011748 0.145002 C -0.012155 0.148550 -0.012698 0.152449 -0.013376 0.155694 C -0.014055 0.158940 -0.015412 0.161248 -0.015819 0.164478 C -0.016226 0.167708 -0.015819 0.171527 -0.015819 0.175076 C -0.015819 0.178624 -0.015749 0.181933 -0.015819 0.185768 C -0.015888 0.189603 -0.016167 0.194265 -0.016237 0.198083 C -0.016306 0.201902 -0.015965 0.205133 -0.016237 0.208681 C -0.016508 0.212230 -0.017186 0.216715 -0.017865 0.219374 C -0.018543 0.222031 -0.019629 0.221983 -0.020307 0.224623 C -0.020986 0.227265 -0.021936 0.231689 -0.021936 0.235222 C -0.021936 0.238754 -0.020916 0.242270 -0.020307 0.245819 C -0.019699 0.249367 -0.018961 0.252963 -0.018283 0.256511 C -0.017605 0.260059 -0.016578 0.263576 -0.016237 0.267108 C -0.015896 0.270641 -0.016237 0.274173 -0.016237 0.277706 C -0.016237 0.281238 -0.016101 0.284771 -0.016237 0.288302 C -0.016372 0.291834 -0.016915 0.297133 -0.017051 0.298899 " pathEditMode="relative" rAng="0" ptsTypes="">
                                      <p:cBhvr>
                                        <p:cTn id="26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75 0.056296 C 0.001447 0.095222 -0.001759 0.248271 -0.000695 0.289857 C 0.000370 0.331442 0.006123 0.306150 0.008264 0.305809 C 0.010405 0.305466 0.011504 0.290809 0.012153 0.287809 " pathEditMode="relative" rAng="0" ptsTypes="">
                                      <p:cBhvr>
                                        <p:cTn id="3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78 0.071111 L 0.051389 0.300833 " pathEditMode="relative" rAng="0" ptsTypes="">
                                      <p:cBhvr>
                                        <p:cTn id="39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5" grpId="1" bldLvl="0"/>
      <p:bldP spid="40966" grpId="0"/>
      <p:bldP spid="40966" grpId="1" bldLvl="0"/>
      <p:bldP spid="40972" grpId="0" bldLvl="0"/>
      <p:bldP spid="40972" grpId="1" bldLvl="0"/>
      <p:bldP spid="40976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3794" name="文本框 33793"/>
          <p:cNvSpPr txBox="1"/>
          <p:nvPr/>
        </p:nvSpPr>
        <p:spPr>
          <a:xfrm>
            <a:off x="971550" y="1773238"/>
            <a:ext cx="5048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795" name="文本框 33794"/>
          <p:cNvSpPr txBox="1"/>
          <p:nvPr/>
        </p:nvSpPr>
        <p:spPr>
          <a:xfrm>
            <a:off x="898525" y="2492375"/>
            <a:ext cx="576263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6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796" name="文本框 33795"/>
          <p:cNvSpPr txBox="1"/>
          <p:nvPr/>
        </p:nvSpPr>
        <p:spPr>
          <a:xfrm>
            <a:off x="611188" y="3211513"/>
            <a:ext cx="1728787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>
              <a:spcBef>
                <a:spcPct val="50000"/>
              </a:spcBef>
              <a:buNone/>
            </a:pPr>
            <a:endParaRPr sz="1800" b="0" u="none" dirty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33797" name="对象 33796"/>
          <p:cNvGraphicFramePr/>
          <p:nvPr/>
        </p:nvGraphicFramePr>
        <p:xfrm>
          <a:off x="900113" y="3211513"/>
          <a:ext cx="44608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2" imgW="139700" imgH="393700" progId="Equation.3">
                  <p:embed/>
                </p:oleObj>
              </mc:Choice>
              <mc:Fallback>
                <p:oleObj name="" r:id="rId2" imgW="139700" imgH="3937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900113" y="3211513"/>
                        <a:ext cx="446087" cy="898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文本框 33797"/>
          <p:cNvSpPr txBox="1"/>
          <p:nvPr/>
        </p:nvSpPr>
        <p:spPr>
          <a:xfrm>
            <a:off x="611188" y="4364038"/>
            <a:ext cx="9366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－</a:t>
            </a: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5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799" name="文本框 33798"/>
          <p:cNvSpPr txBox="1"/>
          <p:nvPr/>
        </p:nvSpPr>
        <p:spPr>
          <a:xfrm>
            <a:off x="1187450" y="1700213"/>
            <a:ext cx="7207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x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0" name="文本框 33799"/>
          <p:cNvSpPr txBox="1"/>
          <p:nvPr/>
        </p:nvSpPr>
        <p:spPr>
          <a:xfrm>
            <a:off x="1187450" y="2492375"/>
            <a:ext cx="8636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r>
              <a:rPr lang="en-US" altLang="zh-CN" sz="3200" b="1" u="none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3200" b="1" u="none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1" name="文本框 33800"/>
          <p:cNvSpPr txBox="1"/>
          <p:nvPr/>
        </p:nvSpPr>
        <p:spPr>
          <a:xfrm>
            <a:off x="1187450" y="3427413"/>
            <a:ext cx="576263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s</a:t>
            </a:r>
            <a:endParaRPr lang="en-US" altLang="zh-CN" sz="2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2" name="文本框 33801"/>
          <p:cNvSpPr txBox="1"/>
          <p:nvPr/>
        </p:nvSpPr>
        <p:spPr>
          <a:xfrm>
            <a:off x="1547813" y="3429000"/>
            <a:ext cx="50482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h</a:t>
            </a:r>
            <a:endParaRPr lang="en-US" altLang="zh-CN" sz="2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3" name="文本框 33802"/>
          <p:cNvSpPr txBox="1"/>
          <p:nvPr/>
        </p:nvSpPr>
        <p:spPr>
          <a:xfrm>
            <a:off x="1258888" y="4364038"/>
            <a:ext cx="7207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a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5" name="文本框 33804"/>
          <p:cNvSpPr txBox="1"/>
          <p:nvPr/>
        </p:nvSpPr>
        <p:spPr>
          <a:xfrm>
            <a:off x="1187450" y="1700213"/>
            <a:ext cx="7207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x</a:t>
            </a:r>
            <a:endParaRPr lang="en-US" altLang="zh-CN" sz="32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6" name="文本框 33805"/>
          <p:cNvSpPr txBox="1"/>
          <p:nvPr/>
        </p:nvSpPr>
        <p:spPr>
          <a:xfrm>
            <a:off x="898525" y="2492375"/>
            <a:ext cx="576263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6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7" name="文本框 33806"/>
          <p:cNvSpPr txBox="1"/>
          <p:nvPr/>
        </p:nvSpPr>
        <p:spPr>
          <a:xfrm>
            <a:off x="1187450" y="2492375"/>
            <a:ext cx="8636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a</a:t>
            </a:r>
            <a:r>
              <a:rPr lang="en-US" altLang="zh-CN" sz="3200" b="1" u="none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3200" b="1" u="none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33808" name="对象 33807"/>
          <p:cNvGraphicFramePr/>
          <p:nvPr/>
        </p:nvGraphicFramePr>
        <p:xfrm>
          <a:off x="900113" y="3211513"/>
          <a:ext cx="3444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4" imgW="139700" imgH="393700" progId="Equation.3">
                  <p:embed/>
                </p:oleObj>
              </mc:Choice>
              <mc:Fallback>
                <p:oleObj name="" r:id="rId4" imgW="139700" imgH="393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900113" y="3211513"/>
                        <a:ext cx="344487" cy="896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9" name="文本框 33808"/>
          <p:cNvSpPr txBox="1"/>
          <p:nvPr/>
        </p:nvSpPr>
        <p:spPr>
          <a:xfrm>
            <a:off x="1187450" y="3427413"/>
            <a:ext cx="431800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s</a:t>
            </a:r>
            <a:endParaRPr lang="en-US" altLang="zh-CN" sz="2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0" name="文本框 33809"/>
          <p:cNvSpPr txBox="1"/>
          <p:nvPr/>
        </p:nvSpPr>
        <p:spPr>
          <a:xfrm>
            <a:off x="1547813" y="3429000"/>
            <a:ext cx="50482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h</a:t>
            </a:r>
            <a:endParaRPr lang="en-US" altLang="zh-CN" sz="2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1" name="文本框 33810"/>
          <p:cNvSpPr txBox="1"/>
          <p:nvPr/>
        </p:nvSpPr>
        <p:spPr>
          <a:xfrm>
            <a:off x="611188" y="4364038"/>
            <a:ext cx="9366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－</a:t>
            </a:r>
            <a:r>
              <a:rPr lang="en-US" altLang="zh-CN" sz="32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5</a:t>
            </a:r>
            <a:endParaRPr lang="en-US" altLang="zh-CN" sz="32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2" name="文本框 33811"/>
          <p:cNvSpPr txBox="1"/>
          <p:nvPr/>
        </p:nvSpPr>
        <p:spPr>
          <a:xfrm>
            <a:off x="1258888" y="4364038"/>
            <a:ext cx="7207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a</a:t>
            </a:r>
            <a:endParaRPr lang="en-US" altLang="zh-CN" sz="32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3" name="文本框 33812">
            <a:hlinkClick r:id="" action="ppaction://noaction">
              <a:snd r:embed="rId5" name="type.wav"/>
            </a:hlinkClick>
          </p:cNvPr>
          <p:cNvSpPr txBox="1"/>
          <p:nvPr/>
        </p:nvSpPr>
        <p:spPr>
          <a:xfrm>
            <a:off x="1835150" y="692150"/>
            <a:ext cx="2808288" cy="1066800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>
              <a:spcBef>
                <a:spcPct val="0"/>
              </a:spcBef>
              <a:buNone/>
            </a:pPr>
            <a:r>
              <a:rPr lang="zh-CN" altLang="en-US" sz="28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数字因数叫做单项式的</a:t>
            </a:r>
            <a:r>
              <a:rPr lang="zh-CN" altLang="en-US" sz="3600" b="1" u="none" dirty="0">
                <a:solidFill>
                  <a:srgbClr val="FF3300"/>
                </a:solidFill>
                <a:latin typeface="Arial" pitchFamily="34" charset="0"/>
                <a:ea typeface="华文行楷" pitchFamily="2" charset="-122"/>
              </a:rPr>
              <a:t>系数</a:t>
            </a:r>
            <a:endParaRPr lang="zh-CN" altLang="en-US" sz="3600" b="1" u="none" dirty="0">
              <a:solidFill>
                <a:srgbClr val="FF3300"/>
              </a:solidFill>
              <a:latin typeface="Arial" pitchFamily="34" charset="0"/>
              <a:ea typeface="华文行楷" pitchFamily="2" charset="-122"/>
            </a:endParaRPr>
          </a:p>
        </p:txBody>
      </p:sp>
      <p:sp>
        <p:nvSpPr>
          <p:cNvPr id="33814" name="文本框 33813">
            <a:hlinkClick r:id="" action="ppaction://noaction">
              <a:snd r:embed="rId5" name="type.wav"/>
            </a:hlinkClick>
          </p:cNvPr>
          <p:cNvSpPr txBox="1"/>
          <p:nvPr/>
        </p:nvSpPr>
        <p:spPr>
          <a:xfrm>
            <a:off x="5003800" y="692150"/>
            <a:ext cx="3816350" cy="1128713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>
              <a:spcBef>
                <a:spcPct val="0"/>
              </a:spcBef>
              <a:buNone/>
            </a:pPr>
            <a:r>
              <a:rPr lang="zh-CN" altLang="en-US" sz="2800" b="1" u="none" dirty="0">
                <a:solidFill>
                  <a:srgbClr val="FF3300"/>
                </a:solidFill>
                <a:latin typeface="Arial" pitchFamily="34" charset="0"/>
                <a:ea typeface="华文行楷" pitchFamily="2" charset="-122"/>
              </a:rPr>
              <a:t>所有字母指数的和</a:t>
            </a:r>
            <a:r>
              <a:rPr lang="zh-CN" altLang="en-US" sz="28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叫做这个单项式的</a:t>
            </a:r>
            <a:r>
              <a:rPr lang="zh-CN" altLang="en-US" sz="4000" b="1" u="none" dirty="0">
                <a:solidFill>
                  <a:srgbClr val="FF3300"/>
                </a:solidFill>
                <a:latin typeface="Arial" pitchFamily="34" charset="0"/>
                <a:ea typeface="华文行楷" pitchFamily="2" charset="-122"/>
              </a:rPr>
              <a:t>次数</a:t>
            </a:r>
            <a:endParaRPr lang="zh-CN" altLang="en-US" sz="4000" b="1" u="none" dirty="0">
              <a:solidFill>
                <a:srgbClr val="FF3300"/>
              </a:solidFill>
              <a:latin typeface="Arial" pitchFamily="34" charset="0"/>
              <a:ea typeface="华文行楷" pitchFamily="2" charset="-122"/>
            </a:endParaRPr>
          </a:p>
        </p:txBody>
      </p:sp>
      <p:sp>
        <p:nvSpPr>
          <p:cNvPr id="33815" name="矩形 33814"/>
          <p:cNvSpPr/>
          <p:nvPr/>
        </p:nvSpPr>
        <p:spPr>
          <a:xfrm>
            <a:off x="1908175" y="1700213"/>
            <a:ext cx="129698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系数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6" name="矩形 33815"/>
          <p:cNvSpPr/>
          <p:nvPr/>
        </p:nvSpPr>
        <p:spPr>
          <a:xfrm>
            <a:off x="1908175" y="3357563"/>
            <a:ext cx="129698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系数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7" name="矩形 33816"/>
          <p:cNvSpPr/>
          <p:nvPr/>
        </p:nvSpPr>
        <p:spPr>
          <a:xfrm>
            <a:off x="1908175" y="2492375"/>
            <a:ext cx="129698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系数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8" name="矩形 33817"/>
          <p:cNvSpPr/>
          <p:nvPr/>
        </p:nvSpPr>
        <p:spPr>
          <a:xfrm>
            <a:off x="1835150" y="4365625"/>
            <a:ext cx="129698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系数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19" name="矩形 33818"/>
          <p:cNvSpPr/>
          <p:nvPr/>
        </p:nvSpPr>
        <p:spPr>
          <a:xfrm>
            <a:off x="5076825" y="1700213"/>
            <a:ext cx="136683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次数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0" name="矩形 33819"/>
          <p:cNvSpPr/>
          <p:nvPr/>
        </p:nvSpPr>
        <p:spPr>
          <a:xfrm>
            <a:off x="5076825" y="2492375"/>
            <a:ext cx="136683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次数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1" name="矩形 33820"/>
          <p:cNvSpPr/>
          <p:nvPr/>
        </p:nvSpPr>
        <p:spPr>
          <a:xfrm>
            <a:off x="5076825" y="3357563"/>
            <a:ext cx="136683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次数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2" name="矩形 33821"/>
          <p:cNvSpPr/>
          <p:nvPr/>
        </p:nvSpPr>
        <p:spPr>
          <a:xfrm>
            <a:off x="5076825" y="4365625"/>
            <a:ext cx="136683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华文行楷" pitchFamily="2" charset="-122"/>
              </a:rPr>
              <a:t>次数</a:t>
            </a:r>
            <a:r>
              <a:rPr lang="zh-CN" altLang="en-US" sz="1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：</a:t>
            </a:r>
            <a:endParaRPr lang="zh-CN" altLang="en-US" sz="1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3" name="文本框 33822"/>
          <p:cNvSpPr txBox="1"/>
          <p:nvPr/>
        </p:nvSpPr>
        <p:spPr>
          <a:xfrm>
            <a:off x="1547813" y="1628775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4" name="文本框 33823"/>
          <p:cNvSpPr txBox="1"/>
          <p:nvPr/>
        </p:nvSpPr>
        <p:spPr>
          <a:xfrm>
            <a:off x="1403350" y="2492375"/>
            <a:ext cx="5762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5" name="文本框 33824"/>
          <p:cNvSpPr txBox="1"/>
          <p:nvPr/>
        </p:nvSpPr>
        <p:spPr>
          <a:xfrm>
            <a:off x="1331913" y="3284538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6" name="文本框 33825"/>
          <p:cNvSpPr txBox="1"/>
          <p:nvPr/>
        </p:nvSpPr>
        <p:spPr>
          <a:xfrm>
            <a:off x="1692275" y="3284538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7" name="文本框 33826"/>
          <p:cNvSpPr txBox="1"/>
          <p:nvPr/>
        </p:nvSpPr>
        <p:spPr>
          <a:xfrm>
            <a:off x="6443663" y="3357563"/>
            <a:ext cx="792162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＋</a:t>
            </a:r>
            <a:endParaRPr lang="zh-CN" altLang="en-US" sz="2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8" name="文本框 33827"/>
          <p:cNvSpPr txBox="1"/>
          <p:nvPr/>
        </p:nvSpPr>
        <p:spPr>
          <a:xfrm>
            <a:off x="7235825" y="3357563"/>
            <a:ext cx="1081088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=</a:t>
            </a:r>
            <a:r>
              <a:rPr lang="en-US" altLang="zh-CN" sz="2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2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29" name="文本框 33828"/>
          <p:cNvSpPr txBox="1"/>
          <p:nvPr/>
        </p:nvSpPr>
        <p:spPr>
          <a:xfrm>
            <a:off x="1403350" y="4292600"/>
            <a:ext cx="504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24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</a:t>
            </a:r>
            <a:endParaRPr lang="en-US" altLang="zh-CN" sz="24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30" name="文本框 33829"/>
          <p:cNvSpPr txBox="1"/>
          <p:nvPr/>
        </p:nvSpPr>
        <p:spPr>
          <a:xfrm>
            <a:off x="323850" y="5157788"/>
            <a:ext cx="2951163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单项式的结构</a:t>
            </a:r>
            <a:r>
              <a:rPr lang="en-US" altLang="zh-CN" sz="32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:</a:t>
            </a:r>
            <a:endParaRPr lang="en-US" altLang="zh-CN" sz="32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31" name="矩形 33830"/>
          <p:cNvSpPr/>
          <p:nvPr/>
        </p:nvSpPr>
        <p:spPr>
          <a:xfrm>
            <a:off x="3419475" y="5229225"/>
            <a:ext cx="935038" cy="519113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2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系数</a:t>
            </a:r>
            <a:endParaRPr lang="zh-CN" altLang="en-US" sz="2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32" name="矩形 33831"/>
          <p:cNvSpPr/>
          <p:nvPr/>
        </p:nvSpPr>
        <p:spPr>
          <a:xfrm>
            <a:off x="4716463" y="5229225"/>
            <a:ext cx="936625" cy="519113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0"/>
              </a:spcBef>
              <a:buNone/>
            </a:pPr>
            <a:r>
              <a:rPr lang="zh-CN" altLang="en-US" sz="2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字母</a:t>
            </a:r>
            <a:endParaRPr lang="zh-CN" altLang="en-US" sz="2800" b="1" u="none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33" name="矩形 33832"/>
          <p:cNvSpPr/>
          <p:nvPr/>
        </p:nvSpPr>
        <p:spPr>
          <a:xfrm>
            <a:off x="4284663" y="5229225"/>
            <a:ext cx="392112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spcBef>
                <a:spcPct val="0"/>
              </a:spcBef>
              <a:buNone/>
            </a:pPr>
            <a:r>
              <a:rPr lang="en-US" altLang="zh-CN" sz="2800" b="1" u="none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×</a:t>
            </a:r>
            <a:endParaRPr lang="en-US" altLang="zh-CN" sz="2800" b="1" u="none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3834" name="组合 33833"/>
          <p:cNvGrpSpPr/>
          <p:nvPr/>
        </p:nvGrpSpPr>
        <p:grpSpPr>
          <a:xfrm>
            <a:off x="5651500" y="4868863"/>
            <a:ext cx="647700" cy="574675"/>
            <a:chOff x="3560" y="3067"/>
            <a:chExt cx="408" cy="362"/>
          </a:xfrm>
        </p:grpSpPr>
        <p:sp>
          <p:nvSpPr>
            <p:cNvPr id="33835" name="椭圆 33834"/>
            <p:cNvSpPr/>
            <p:nvPr/>
          </p:nvSpPr>
          <p:spPr>
            <a:xfrm>
              <a:off x="3605" y="3067"/>
              <a:ext cx="363" cy="362"/>
            </a:xfrm>
            <a:prstGeom prst="ellipse">
              <a:avLst/>
            </a:prstGeom>
            <a:solidFill>
              <a:srgbClr val="FFFF00"/>
            </a:solidFill>
            <a:ln w="19050" cap="flat" cmpd="sng">
              <a:solidFill>
                <a:srgbClr val="80008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36" name="矩形 33835"/>
            <p:cNvSpPr/>
            <p:nvPr/>
          </p:nvSpPr>
          <p:spPr>
            <a:xfrm>
              <a:off x="3560" y="3158"/>
              <a:ext cx="404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>
                <a:spcBef>
                  <a:spcPct val="0"/>
                </a:spcBef>
                <a:buNone/>
              </a:pPr>
              <a:r>
                <a:rPr lang="zh-CN" altLang="en-US" sz="1800" b="1" u="none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次数</a:t>
              </a:r>
              <a:endParaRPr lang="zh-CN" altLang="en-US" sz="1800" b="1" u="none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0.22848 -0.0002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4.44444E-6 L 0.22882 4.44444E-6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02312E-6 L 0.24114 -0.00208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13873E-6 L 0.23229 2.13873E-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178 C 0.00399 -0.0289 0.06215 -0.06474 0.1335 -0.06474 C 0.20711 -0.06474 0.2658 -0.0289 0.2658 0.0178 C 0.2658 0.06451 0.32395 0.10035 0.39757 0.10035 C 0.46892 0.10035 0.5276 0.06451 0.5276 0.0178 " pathEditMode="relative" rAng="0" ptsTypes="fffff">
                                      <p:cBhvr>
                                        <p:cTn id="170" dur="20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78035E-7 C 5.55556E-7 -0.04671 0.05816 -0.08254 0.12951 -0.08254 C 0.20312 -0.08254 0.26181 -0.04671 0.26181 5.78035E-7 C 0.26181 0.0467 0.31996 0.08254 0.39358 0.08254 C 0.46493 0.08254 0.52361 0.0467 0.52361 5.78035E-7 " pathEditMode="relative" rAng="0" ptsTypes="fffff">
                                      <p:cBhvr>
                                        <p:cTn id="179" dur="20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1757 C 0.00382 -0.0289 0.06198 -0.06474 0.13334 -0.06474 C 0.20695 -0.06474 0.26563 -0.0289 0.26563 0.01757 C 0.26563 0.06428 0.32379 0.10012 0.3974 0.10012 C 0.46875 0.10012 0.52743 0.06428 0.52743 0.01757 " pathEditMode="relative" rAng="0" ptsTypes="fffff">
                                      <p:cBhvr>
                                        <p:cTn id="190" dur="2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5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178 C 0.00382 -0.02891 0.06719 -0.06474 0.1448 -0.06474 C 0.22518 -0.06474 0.28907 -0.02891 0.28907 0.0178 C 0.28907 0.0645 0.35243 0.10034 0.43282 0.10034 C 0.51042 0.10034 0.57466 0.0645 0.57466 0.0178 " pathEditMode="relative" rAng="0" ptsTypes="fffff">
                                      <p:cBhvr>
                                        <p:cTn id="201" dur="2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178 C 0.00399 -0.0289 0.06215 -0.06474 0.1335 -0.06474 C 0.20711 -0.06474 0.2658 -0.0289 0.2658 0.0178 C 0.2658 0.06451 0.32395 0.10035 0.39757 0.10035 C 0.46892 0.10035 0.5276 0.06451 0.5276 0.0178 " pathEditMode="relative" rAng="0" ptsTypes="fffff">
                                      <p:cBhvr>
                                        <p:cTn id="226" dur="2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3" dur="10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8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0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3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3795" grpId="0"/>
      <p:bldP spid="33798" grpId="0"/>
      <p:bldP spid="33799" grpId="0"/>
      <p:bldP spid="33800" grpId="0"/>
      <p:bldP spid="33801" grpId="0"/>
      <p:bldP spid="33802" grpId="0"/>
      <p:bldP spid="33803" grpId="0"/>
      <p:bldP spid="33805" grpId="0"/>
      <p:bldP spid="33806" grpId="0"/>
      <p:bldP spid="33806" grpId="1"/>
      <p:bldP spid="33807" grpId="0"/>
      <p:bldP spid="33809" grpId="0"/>
      <p:bldP spid="33810" grpId="0"/>
      <p:bldP spid="33811" grpId="0"/>
      <p:bldP spid="33811" grpId="1"/>
      <p:bldP spid="33812" grpId="0"/>
      <p:bldP spid="33813" grpId="0" animBg="1"/>
      <p:bldP spid="33814" grpId="0" animBg="1"/>
      <p:bldP spid="33815" grpId="0"/>
      <p:bldP spid="33816" grpId="0"/>
      <p:bldP spid="33817" grpId="0"/>
      <p:bldP spid="33818" grpId="0"/>
      <p:bldP spid="33819" grpId="0"/>
      <p:bldP spid="33820" grpId="0"/>
      <p:bldP spid="33821" grpId="0"/>
      <p:bldP spid="33822" grpId="0"/>
      <p:bldP spid="33823" grpId="0"/>
      <p:bldP spid="33823" grpId="1"/>
      <p:bldP spid="33824" grpId="0"/>
      <p:bldP spid="33824" grpId="1"/>
      <p:bldP spid="33825" grpId="0"/>
      <p:bldP spid="33825" grpId="1"/>
      <p:bldP spid="33826" grpId="0"/>
      <p:bldP spid="33826" grpId="1"/>
      <p:bldP spid="33827" grpId="0"/>
      <p:bldP spid="33828" grpId="0"/>
      <p:bldP spid="33829" grpId="0"/>
      <p:bldP spid="33829" grpId="1"/>
      <p:bldP spid="33830" grpId="0"/>
      <p:bldP spid="33831" grpId="0" animBg="1"/>
      <p:bldP spid="33832" grpId="0" animBg="1"/>
      <p:bldP spid="338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10244" name="表格 10243"/>
          <p:cNvGraphicFramePr/>
          <p:nvPr/>
        </p:nvGraphicFramePr>
        <p:xfrm>
          <a:off x="179388" y="1341438"/>
          <a:ext cx="8763000" cy="3124200"/>
        </p:xfrm>
        <a:graphic>
          <a:graphicData uri="http://schemas.openxmlformats.org/drawingml/2006/table">
            <a:tbl>
              <a:tblPr/>
              <a:tblGrid>
                <a:gridCol w="1295400"/>
                <a:gridCol w="1081088"/>
                <a:gridCol w="1662112"/>
                <a:gridCol w="838200"/>
                <a:gridCol w="1066800"/>
                <a:gridCol w="1447800"/>
                <a:gridCol w="1371600"/>
              </a:tblGrid>
              <a:tr h="12049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u="none" dirty="0">
                          <a:solidFill>
                            <a:srgbClr val="0066FF"/>
                          </a:solidFill>
                        </a:rPr>
                        <a:t>单项式</a:t>
                      </a:r>
                      <a:endParaRPr lang="zh-CN" altLang="en-US" sz="3200" u="none" dirty="0">
                        <a:solidFill>
                          <a:srgbClr val="0066FF"/>
                        </a:solidFill>
                      </a:endParaRPr>
                    </a:p>
                  </a:txBody>
                  <a:tcPr marL="92075" marR="92075" marT="46038" marB="46038" anchor="ctr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88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u="none" dirty="0">
                          <a:solidFill>
                            <a:srgbClr val="0066FF"/>
                          </a:solidFill>
                        </a:rPr>
                        <a:t>系数</a:t>
                      </a:r>
                      <a:endParaRPr lang="zh-CN" altLang="en-US" sz="3200" u="none" dirty="0">
                        <a:solidFill>
                          <a:srgbClr val="0066FF"/>
                        </a:solidFill>
                      </a:endParaRPr>
                    </a:p>
                  </a:txBody>
                  <a:tcPr marL="92075" marR="92075" marT="46038" marB="46038" anchor="ctr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3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u="none" dirty="0">
                          <a:solidFill>
                            <a:srgbClr val="0066FF"/>
                          </a:solidFill>
                        </a:rPr>
                        <a:t>次数</a:t>
                      </a:r>
                      <a:endParaRPr lang="zh-CN" altLang="en-US" sz="3200" u="none" dirty="0">
                        <a:solidFill>
                          <a:srgbClr val="0066FF"/>
                        </a:solidFill>
                      </a:endParaRPr>
                    </a:p>
                  </a:txBody>
                  <a:tcPr marL="92075" marR="92075" marT="46038" marB="46038" anchor="ctr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v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buClr>
                          <a:schemeClr val="accent2"/>
                        </a:buClr>
                        <a:defRPr sz="2400" kern="1200"/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buClr>
                          <a:schemeClr val="accent2"/>
                        </a:buClr>
                        <a:defRPr sz="1800" kern="1200"/>
                      </a:lvl4pPr>
                      <a:lvl5pPr marL="2057400" lvl="4" indent="-228600">
                        <a:buClr>
                          <a:schemeClr val="hlink"/>
                        </a:buClr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sz="2400" u="none" dirty="0"/>
                    </a:p>
                  </a:txBody>
                  <a:tcPr marL="92075" marR="92075" marT="46038" marB="46038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78" name="对象 10277"/>
          <p:cNvGraphicFramePr/>
          <p:nvPr/>
        </p:nvGraphicFramePr>
        <p:xfrm>
          <a:off x="2590800" y="1693863"/>
          <a:ext cx="165258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2" imgW="710565" imgH="203200" progId="Equation.3">
                  <p:embed/>
                </p:oleObj>
              </mc:Choice>
              <mc:Fallback>
                <p:oleObj name="" r:id="rId2" imgW="710565" imgH="2032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2590800" y="1693863"/>
                        <a:ext cx="1652588" cy="473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9" name="对象 10278"/>
          <p:cNvGraphicFramePr/>
          <p:nvPr/>
        </p:nvGraphicFramePr>
        <p:xfrm>
          <a:off x="4260850" y="1770063"/>
          <a:ext cx="7683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4" imgW="329565" imgH="165100" progId="Equation.3">
                  <p:embed/>
                </p:oleObj>
              </mc:Choice>
              <mc:Fallback>
                <p:oleObj name="" r:id="rId4" imgW="329565" imgH="1651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4260850" y="1770063"/>
                        <a:ext cx="768350" cy="384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0" name="对象 10279"/>
          <p:cNvGraphicFramePr/>
          <p:nvPr/>
        </p:nvGraphicFramePr>
        <p:xfrm>
          <a:off x="5105400" y="1541463"/>
          <a:ext cx="885825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6" imgW="381000" imgH="342900" progId="Equation.3">
                  <p:embed/>
                </p:oleObj>
              </mc:Choice>
              <mc:Fallback>
                <p:oleObj name="" r:id="rId6" imgW="381000" imgH="3429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5105400" y="1541463"/>
                        <a:ext cx="885825" cy="7985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1" name="对象 10280"/>
          <p:cNvGraphicFramePr/>
          <p:nvPr/>
        </p:nvGraphicFramePr>
        <p:xfrm>
          <a:off x="6172200" y="1693863"/>
          <a:ext cx="135731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8" imgW="584200" imgH="228600" progId="Equation.3">
                  <p:embed/>
                </p:oleObj>
              </mc:Choice>
              <mc:Fallback>
                <p:oleObj name="" r:id="rId8" imgW="584200" imgH="2286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9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6172200" y="1693863"/>
                        <a:ext cx="1357313" cy="531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2" name="对象 10281"/>
          <p:cNvGraphicFramePr/>
          <p:nvPr/>
        </p:nvGraphicFramePr>
        <p:xfrm>
          <a:off x="1524000" y="1541463"/>
          <a:ext cx="1033463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0" imgW="444500" imgH="342900" progId="Equation.3">
                  <p:embed/>
                </p:oleObj>
              </mc:Choice>
              <mc:Fallback>
                <p:oleObj name="" r:id="rId10" imgW="444500" imgH="3429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1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1524000" y="1541463"/>
                        <a:ext cx="1033463" cy="7985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3" name="对象 10282"/>
          <p:cNvGraphicFramePr/>
          <p:nvPr/>
        </p:nvGraphicFramePr>
        <p:xfrm>
          <a:off x="7543800" y="1677988"/>
          <a:ext cx="129857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2" imgW="558165" imgH="203200" progId="Equation.3">
                  <p:embed/>
                </p:oleObj>
              </mc:Choice>
              <mc:Fallback>
                <p:oleObj name="" r:id="rId12" imgW="558165" imgH="2032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13">
                        <a:clrChange>
                          <a:clrFrom>
                            <a:srgbClr val="000000"/>
                          </a:clrFrom>
                          <a:clrTo>
                            <a:srgbClr val="660033"/>
                          </a:clrTo>
                        </a:clrChange>
                        <a:clrChange>
                          <a:clrFrom>
                            <a:srgbClr val="FFFFFF"/>
                          </a:clrFrom>
                          <a:clrTo>
                            <a:srgbClr val="660033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7543800" y="1677988"/>
                        <a:ext cx="1298575" cy="473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0" name="文本框 10289"/>
          <p:cNvSpPr txBox="1"/>
          <p:nvPr/>
        </p:nvSpPr>
        <p:spPr>
          <a:xfrm>
            <a:off x="1828800" y="3751263"/>
            <a:ext cx="838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0" hangingPunct="0">
              <a:spcBef>
                <a:spcPct val="50000"/>
              </a:spcBef>
              <a:buClr>
                <a:srgbClr val="000000"/>
              </a:buClr>
              <a:buNone/>
            </a:pPr>
            <a:endParaRPr sz="2400" b="1" u="none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99" name="矩形 10298"/>
          <p:cNvSpPr/>
          <p:nvPr/>
        </p:nvSpPr>
        <p:spPr>
          <a:xfrm>
            <a:off x="2339975" y="5229225"/>
            <a:ext cx="6248400" cy="8604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10000"/>
              </a:spcBef>
              <a:buClr>
                <a:srgbClr val="000000"/>
              </a:buClr>
              <a:buNone/>
            </a:pPr>
            <a:endParaRPr lang="en-US" altLang="zh-CN" sz="2400" b="1" u="none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spcBef>
                <a:spcPct val="10000"/>
              </a:spcBef>
              <a:buClr>
                <a:srgbClr val="000000"/>
              </a:buClr>
              <a:buNone/>
            </a:pPr>
            <a:endParaRPr lang="en-US" altLang="zh-CN" sz="2400" b="1" u="none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0300" name="图片 10299" descr="200872116282684_1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32588" y="0"/>
            <a:ext cx="1295400" cy="17938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99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0" grpId="0" build="p"/>
      <p:bldP spid="102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2800" b="1" dirty="0">
                <a:solidFill>
                  <a:srgbClr val="0000FF"/>
                </a:solidFill>
              </a:rPr>
              <a:t>例：用代数式表示，并指出它们的系数和次数</a:t>
            </a:r>
            <a:r>
              <a:rPr lang="en-US" altLang="zh-CN" sz="2800" b="1">
                <a:solidFill>
                  <a:srgbClr val="0000FF"/>
                </a:solidFill>
              </a:rPr>
              <a:t>.</a:t>
            </a:r>
            <a:br>
              <a:rPr lang="en-US" altLang="zh-CN" sz="2800" b="1">
                <a:solidFill>
                  <a:srgbClr val="0000FF"/>
                </a:solidFill>
              </a:rPr>
            </a:b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8915" name="内容占位符 38914"/>
          <p:cNvSpPr>
            <a:spLocks noGrp="1" noRot="1"/>
          </p:cNvSpPr>
          <p:nvPr>
            <p:ph idx="1"/>
          </p:nvPr>
        </p:nvSpPr>
        <p:spPr>
          <a:ln/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400" dirty="0"/>
              <a:t> </a:t>
            </a: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）某商店</a:t>
            </a:r>
            <a:r>
              <a:rPr lang="en-US" altLang="zh-CN" sz="2400" b="1" dirty="0"/>
              <a:t>8</a:t>
            </a:r>
            <a:r>
              <a:rPr lang="zh-CN" altLang="en-US" sz="2400" b="1" dirty="0"/>
              <a:t>月份营业额</a:t>
            </a:r>
            <a:r>
              <a:rPr lang="en-US" altLang="zh-CN" sz="2400" b="1" dirty="0"/>
              <a:t>m</a:t>
            </a:r>
            <a:r>
              <a:rPr lang="zh-CN" altLang="en-US" sz="2400" b="1" dirty="0"/>
              <a:t>万元，</a:t>
            </a:r>
            <a:r>
              <a:rPr lang="en-US" altLang="zh-CN" sz="2400" b="1" dirty="0"/>
              <a:t>9</a:t>
            </a:r>
            <a:r>
              <a:rPr lang="zh-CN" altLang="en-US" sz="2400" b="1" dirty="0"/>
              <a:t>月份比八月份增加</a:t>
            </a:r>
            <a:r>
              <a:rPr lang="en-US" altLang="zh-CN" sz="2400" b="1" dirty="0"/>
              <a:t>25℅,9</a:t>
            </a:r>
            <a:r>
              <a:rPr lang="zh-CN" altLang="en-US" sz="2400" b="1" dirty="0"/>
              <a:t>月份的营业额</a:t>
            </a:r>
            <a:r>
              <a:rPr lang="en-US" altLang="zh-CN" sz="2400" b="1" dirty="0"/>
              <a:t>__________</a:t>
            </a:r>
            <a:r>
              <a:rPr lang="zh-CN" altLang="en-US" sz="2400" b="1" dirty="0"/>
              <a:t>系数</a:t>
            </a:r>
            <a:r>
              <a:rPr lang="en-US" altLang="zh-CN" sz="2400" b="1" dirty="0"/>
              <a:t>____ </a:t>
            </a:r>
            <a:r>
              <a:rPr lang="zh-CN" altLang="en-US" sz="2400" b="1" dirty="0"/>
              <a:t>指数</a:t>
            </a:r>
            <a:r>
              <a:rPr lang="en-US" altLang="zh-CN" sz="2400" b="1"/>
              <a:t>____</a:t>
            </a:r>
            <a:r>
              <a:rPr lang="en-US" altLang="zh-CN" sz="2400" b="1" err="1">
                <a:solidFill>
                  <a:schemeClr val="bg1"/>
                </a:solidFill>
              </a:rPr>
              <a:t>zxXk</a:t>
            </a:r>
            <a:br>
              <a:rPr lang="en-US" altLang="zh-CN" sz="2400" b="1" dirty="0">
                <a:solidFill>
                  <a:schemeClr val="bg1"/>
                </a:solidFill>
              </a:rPr>
            </a:br>
            <a:endParaRPr lang="en-US" altLang="zh-CN" sz="24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altLang="zh-CN" sz="2400" b="1"/>
          </a:p>
          <a:p>
            <a:pPr>
              <a:lnSpc>
                <a:spcPct val="90000"/>
              </a:lnSpc>
              <a:buNone/>
            </a:pPr>
            <a:r>
              <a:rPr lang="en-US" altLang="zh-CN" sz="2400" b="1" u="sng"/>
              <a:t>      </a:t>
            </a:r>
            <a:endParaRPr lang="en-US" altLang="zh-CN" sz="2400" b="1" u="sng"/>
          </a:p>
          <a:p>
            <a:pPr>
              <a:lnSpc>
                <a:spcPct val="90000"/>
              </a:lnSpc>
            </a:pPr>
            <a:r>
              <a:rPr lang="en-US" altLang="zh-CN" sz="2400" b="1" dirty="0"/>
              <a:t> </a:t>
            </a: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）某品牌汽车原价</a:t>
            </a:r>
            <a:r>
              <a:rPr lang="en-US" altLang="zh-CN" sz="2400" b="1" dirty="0"/>
              <a:t>a</a:t>
            </a:r>
            <a:r>
              <a:rPr lang="zh-CN" altLang="en-US" sz="2400" b="1" dirty="0"/>
              <a:t>元</a:t>
            </a:r>
            <a:r>
              <a:rPr lang="en-US" altLang="zh-CN" sz="2400" b="1" dirty="0"/>
              <a:t>/</a:t>
            </a:r>
            <a:r>
              <a:rPr lang="zh-CN" altLang="en-US" sz="2400" b="1" dirty="0"/>
              <a:t>辆，现按</a:t>
            </a:r>
            <a:r>
              <a:rPr lang="en-US" altLang="zh-CN" sz="2400" b="1" dirty="0"/>
              <a:t>9</a:t>
            </a:r>
            <a:r>
              <a:rPr lang="zh-CN" altLang="en-US" sz="2400" b="1" dirty="0"/>
              <a:t>折出售，若一周内销售了这种汽车</a:t>
            </a:r>
            <a:r>
              <a:rPr lang="en-US" altLang="zh-CN" sz="2400" b="1" dirty="0"/>
              <a:t>b</a:t>
            </a:r>
            <a:r>
              <a:rPr lang="zh-CN" altLang="en-US" sz="2400" b="1" dirty="0"/>
              <a:t>辆，问这周的销售额</a:t>
            </a:r>
            <a:r>
              <a:rPr lang="en-US" altLang="zh-CN" sz="2400" b="1"/>
              <a:t>_</a:t>
            </a:r>
            <a:r>
              <a:rPr lang="en-US" altLang="zh-CN" sz="2400" b="1" u="sng"/>
              <a:t>___</a:t>
            </a:r>
            <a:r>
              <a:rPr lang="en-US" altLang="zh-CN" sz="2400" b="1" dirty="0"/>
              <a:t>__</a:t>
            </a:r>
            <a:r>
              <a:rPr lang="zh-CN" altLang="en-US" sz="2400" b="1" dirty="0"/>
              <a:t>系数</a:t>
            </a:r>
            <a:r>
              <a:rPr lang="en-US" altLang="zh-CN" sz="2400" b="1" dirty="0"/>
              <a:t>______</a:t>
            </a:r>
            <a:r>
              <a:rPr lang="zh-CN" altLang="en-US" sz="2400" b="1" dirty="0"/>
              <a:t>指数</a:t>
            </a:r>
            <a:r>
              <a:rPr lang="en-US" altLang="zh-CN" sz="2400" b="1"/>
              <a:t>____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）一个长方体形状的零件，它的底面边长 分别为</a:t>
            </a:r>
            <a:r>
              <a:rPr lang="en-US" altLang="zh-CN" sz="2400" b="1" err="1"/>
              <a:t>acm</a:t>
            </a:r>
            <a:r>
              <a:rPr lang="zh-CN" altLang="en-US" sz="2400" b="1" dirty="0"/>
              <a:t>和</a:t>
            </a:r>
            <a:r>
              <a:rPr lang="en-US" altLang="zh-CN" sz="2400" b="1" err="1"/>
              <a:t>bcm</a:t>
            </a:r>
            <a:r>
              <a:rPr lang="zh-CN" altLang="en-US" sz="2400" b="1" dirty="0"/>
              <a:t>，高</a:t>
            </a:r>
            <a:r>
              <a:rPr lang="en-US" altLang="zh-CN" sz="2400" b="1" err="1"/>
              <a:t>hcm</a:t>
            </a:r>
            <a:r>
              <a:rPr lang="zh-CN" altLang="en-US" sz="2400" b="1" dirty="0"/>
              <a:t>，问这个零件的体积</a:t>
            </a:r>
            <a:r>
              <a:rPr lang="en-US" altLang="zh-CN" sz="2400" b="1" dirty="0"/>
              <a:t>_______</a:t>
            </a:r>
            <a:r>
              <a:rPr lang="zh-CN" altLang="en-US" sz="2400" b="1" dirty="0"/>
              <a:t>系数</a:t>
            </a:r>
            <a:r>
              <a:rPr lang="en-US" altLang="zh-CN" sz="2400" b="1" dirty="0"/>
              <a:t>______  </a:t>
            </a:r>
            <a:r>
              <a:rPr lang="zh-CN" altLang="en-US" sz="2400" b="1" dirty="0"/>
              <a:t>指数</a:t>
            </a:r>
            <a:r>
              <a:rPr lang="en-US" altLang="zh-CN" sz="2400" b="1"/>
              <a:t>___</a:t>
            </a:r>
            <a:endParaRPr lang="en-US" altLang="zh-CN" sz="2400" b="1"/>
          </a:p>
          <a:p>
            <a:pPr>
              <a:lnSpc>
                <a:spcPct val="90000"/>
              </a:lnSpc>
            </a:pPr>
            <a:endParaRPr lang="en-US" altLang="zh-CN" sz="2400" b="1"/>
          </a:p>
          <a:p>
            <a:pPr>
              <a:lnSpc>
                <a:spcPct val="90000"/>
              </a:lnSpc>
            </a:pPr>
            <a:endParaRPr lang="en-US" altLang="zh-CN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6868" name="标题 36867" descr="5"/>
          <p:cNvPicPr>
            <a:picLocks noChangeAspect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257040" y="232410"/>
            <a:ext cx="628650" cy="581025"/>
          </a:xfrm>
          <a:ln/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6866" name="文本框 36865"/>
          <p:cNvSpPr txBox="1"/>
          <p:nvPr/>
        </p:nvSpPr>
        <p:spPr>
          <a:xfrm>
            <a:off x="827088" y="1484313"/>
            <a:ext cx="7416800" cy="31400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4000" b="1" u="none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规则：一个小组学生说出一个含有字母</a:t>
            </a:r>
            <a:r>
              <a:rPr lang="en-US" altLang="zh-CN" sz="4000" b="1" u="none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x,y</a:t>
            </a:r>
            <a:r>
              <a:rPr lang="zh-CN" altLang="en-US" sz="4000" b="1" u="none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的单项式，然后指定另一个小组的学生回答他的系数和次数；然后交换，看两小组哪一组回答得快而准。</a:t>
            </a:r>
            <a:r>
              <a:rPr lang="zh-CN" altLang="en-US" sz="3600" b="0" u="none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zh-CN" altLang="en-US" sz="3600" b="0" u="none" dirty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6867" name="矩形 36866"/>
          <p:cNvSpPr/>
          <p:nvPr/>
        </p:nvSpPr>
        <p:spPr>
          <a:xfrm>
            <a:off x="2339975" y="404813"/>
            <a:ext cx="2016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>
              <a:spcBef>
                <a:spcPct val="0"/>
              </a:spcBef>
            </a:pPr>
            <a:r>
              <a:rPr lang="zh-CN" altLang="en-US" sz="3600" b="0"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hlink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charset="0"/>
                <a:ea typeface="宋体" charset="0"/>
              </a:rPr>
              <a:t>游戏</a:t>
            </a:r>
            <a:endParaRPr lang="zh-CN" altLang="en-US" sz="3600" b="0">
              <a:ln w="952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hlink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theme/theme1.xml><?xml version="1.0" encoding="utf-8"?>
<a:theme xmlns:a="http://schemas.openxmlformats.org/drawingml/2006/main" name="A000120140530A99PPBG">
  <a:themeElements>
    <a:clrScheme name="自定义 685">
      <a:dk1>
        <a:srgbClr val="FFFFFF"/>
      </a:dk1>
      <a:lt1>
        <a:srgbClr val="FFFFFF"/>
      </a:lt1>
      <a:dk2>
        <a:srgbClr val="FFFFFF"/>
      </a:dk2>
      <a:lt2>
        <a:srgbClr val="5F5F5F"/>
      </a:lt2>
      <a:accent1>
        <a:srgbClr val="DFE472"/>
      </a:accent1>
      <a:accent2>
        <a:srgbClr val="D0C58C"/>
      </a:accent2>
      <a:accent3>
        <a:srgbClr val="CBE37B"/>
      </a:accent3>
      <a:accent4>
        <a:srgbClr val="B7BB63"/>
      </a:accent4>
      <a:accent5>
        <a:srgbClr val="F9B3A9"/>
      </a:accent5>
      <a:accent6>
        <a:srgbClr val="FF8585"/>
      </a:accent6>
      <a:hlink>
        <a:srgbClr val="E9ED9F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944</Words>
  <Application>Kingsoft Office WPP</Application>
  <PresentationFormat>在屏幕上显示</PresentationFormat>
  <Paragraphs>228</Paragraphs>
  <Slides>10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A000120140530A99PPBG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48</cp:revision>
  <dcterms:created xsi:type="dcterms:W3CDTF">2013-11-16T06:59:09Z</dcterms:created>
  <dcterms:modified xsi:type="dcterms:W3CDTF">2015-11-16T09:24:03Z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